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37"/>
  </p:notesMasterIdLst>
  <p:sldIdLst>
    <p:sldId id="271" r:id="rId2"/>
    <p:sldId id="490" r:id="rId3"/>
    <p:sldId id="492" r:id="rId4"/>
    <p:sldId id="496" r:id="rId5"/>
    <p:sldId id="491" r:id="rId6"/>
    <p:sldId id="493" r:id="rId7"/>
    <p:sldId id="462" r:id="rId8"/>
    <p:sldId id="494" r:id="rId9"/>
    <p:sldId id="517" r:id="rId10"/>
    <p:sldId id="511" r:id="rId11"/>
    <p:sldId id="502" r:id="rId12"/>
    <p:sldId id="516" r:id="rId13"/>
    <p:sldId id="503" r:id="rId14"/>
    <p:sldId id="504" r:id="rId15"/>
    <p:sldId id="505" r:id="rId16"/>
    <p:sldId id="499" r:id="rId17"/>
    <p:sldId id="518" r:id="rId18"/>
    <p:sldId id="506" r:id="rId19"/>
    <p:sldId id="481" r:id="rId20"/>
    <p:sldId id="507" r:id="rId21"/>
    <p:sldId id="482" r:id="rId22"/>
    <p:sldId id="508" r:id="rId23"/>
    <p:sldId id="478" r:id="rId24"/>
    <p:sldId id="498" r:id="rId25"/>
    <p:sldId id="488" r:id="rId26"/>
    <p:sldId id="509" r:id="rId27"/>
    <p:sldId id="519" r:id="rId28"/>
    <p:sldId id="513" r:id="rId29"/>
    <p:sldId id="469" r:id="rId30"/>
    <p:sldId id="514" r:id="rId31"/>
    <p:sldId id="515" r:id="rId32"/>
    <p:sldId id="489" r:id="rId33"/>
    <p:sldId id="501" r:id="rId34"/>
    <p:sldId id="466" r:id="rId35"/>
    <p:sldId id="500" r:id="rId36"/>
  </p:sldIdLst>
  <p:sldSz cx="12192000" cy="6858000"/>
  <p:notesSz cx="6858000" cy="9144000"/>
  <p:embeddedFontLst>
    <p:embeddedFont>
      <p:font typeface="Cambria" panose="02040503050406030204" pitchFamily="18" charset="0"/>
      <p:regular r:id="rId38"/>
      <p:bold r:id="rId39"/>
      <p:italic r:id="rId40"/>
      <p:boldItalic r:id="rId41"/>
    </p:embeddedFont>
    <p:embeddedFont>
      <p:font typeface="Libre Franklin" pitchFamily="2" charset="77"/>
      <p:regular r:id="rId42"/>
      <p:bold r:id="rId43"/>
      <p:italic r:id="rId44"/>
      <p:boldItalic r:id="rId45"/>
    </p:embeddedFont>
    <p:embeddedFont>
      <p:font typeface="Libre Franklin Medium" pitchFamily="2" charset="77"/>
      <p:regular r:id="rId46"/>
      <p:italic r:id="rId47"/>
    </p:embeddedFont>
    <p:embeddedFont>
      <p:font typeface="Libre Franklin SemiBold" pitchFamily="2" charset="77"/>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42E8A0-D53F-3AD1-930A-709E47DBEE49}" name="Ann Avary" initials="AA" userId="S::ann.avary@skagit.edu::d53a261c-2eab-404f-bf99-0d2d73972c8e" providerId="AD"/>
  <p188:author id="{02F2A1D5-F379-A6B2-B7B3-773155693ECF}" name="Dominique Wilson" initials="DW" userId="a6f9f4f7ef67369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6BB"/>
    <a:srgbClr val="FFFCD2"/>
    <a:srgbClr val="EAF3DE"/>
    <a:srgbClr val="D2E2ED"/>
    <a:srgbClr val="FF00FF"/>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p:restoredTop sz="96327"/>
  </p:normalViewPr>
  <p:slideViewPr>
    <p:cSldViewPr snapToGrid="0">
      <p:cViewPr varScale="1">
        <p:scale>
          <a:sx n="123" d="100"/>
          <a:sy n="123" d="100"/>
        </p:scale>
        <p:origin x="480"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EC621-3118-3942-9F39-8119DB0D8420}" type="datetimeFigureOut">
              <a:rPr lang="en-US" smtClean="0"/>
              <a:t>6/27/25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CE47B-4AC5-8D44-BBAE-21B183B3E68E}" type="slidenum">
              <a:rPr lang="en-US" smtClean="0"/>
              <a:t>‹#›</a:t>
            </a:fld>
            <a:endParaRPr lang="en-US"/>
          </a:p>
        </p:txBody>
      </p:sp>
    </p:spTree>
    <p:extLst>
      <p:ext uri="{BB962C8B-B14F-4D97-AF65-F5344CB8AC3E}">
        <p14:creationId xmlns:p14="http://schemas.microsoft.com/office/powerpoint/2010/main" val="354031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Washington’s introduced updated skill standards, which now factor into classroom instruction and teacher professional development plans. Let’s find out more…</a:t>
            </a:r>
          </a:p>
        </p:txBody>
      </p:sp>
      <p:sp>
        <p:nvSpPr>
          <p:cNvPr id="4" name="Slide Number Placeholder 3"/>
          <p:cNvSpPr>
            <a:spLocks noGrp="1"/>
          </p:cNvSpPr>
          <p:nvPr>
            <p:ph type="sldNum" sz="quarter" idx="5"/>
          </p:nvPr>
        </p:nvSpPr>
        <p:spPr/>
        <p:txBody>
          <a:bodyPr/>
          <a:lstStyle/>
          <a:p>
            <a:fld id="{069CE47B-4AC5-8D44-BBAE-21B183B3E68E}" type="slidenum">
              <a:rPr lang="en-US" smtClean="0"/>
              <a:t>1</a:t>
            </a:fld>
            <a:endParaRPr lang="en-US"/>
          </a:p>
        </p:txBody>
      </p:sp>
    </p:spTree>
    <p:extLst>
      <p:ext uri="{BB962C8B-B14F-4D97-AF65-F5344CB8AC3E}">
        <p14:creationId xmlns:p14="http://schemas.microsoft.com/office/powerpoint/2010/main" val="327087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eight performance indicators for critical work function A. Here we have the first one that addresses access to resources. </a:t>
            </a:r>
          </a:p>
          <a:p>
            <a:endParaRPr lang="en-US" dirty="0"/>
          </a:p>
          <a:p>
            <a:r>
              <a:rPr lang="en-US" dirty="0"/>
              <a:t>How could it be measured? </a:t>
            </a:r>
          </a:p>
          <a:p>
            <a:endParaRPr lang="en-US" dirty="0"/>
          </a:p>
          <a:p>
            <a:endParaRPr lang="en-US" dirty="0"/>
          </a:p>
        </p:txBody>
      </p:sp>
      <p:sp>
        <p:nvSpPr>
          <p:cNvPr id="4" name="Slide Number Placeholder 3"/>
          <p:cNvSpPr>
            <a:spLocks noGrp="1"/>
          </p:cNvSpPr>
          <p:nvPr>
            <p:ph type="sldNum" sz="quarter" idx="5"/>
          </p:nvPr>
        </p:nvSpPr>
        <p:spPr/>
        <p:txBody>
          <a:bodyPr/>
          <a:lstStyle/>
          <a:p>
            <a:fld id="{069CE47B-4AC5-8D44-BBAE-21B183B3E68E}" type="slidenum">
              <a:rPr lang="en-US" smtClean="0"/>
              <a:t>14</a:t>
            </a:fld>
            <a:endParaRPr lang="en-US"/>
          </a:p>
        </p:txBody>
      </p:sp>
    </p:spTree>
    <p:extLst>
      <p:ext uri="{BB962C8B-B14F-4D97-AF65-F5344CB8AC3E}">
        <p14:creationId xmlns:p14="http://schemas.microsoft.com/office/powerpoint/2010/main" val="213351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knowledge is pervasive across the classroom environment. When evaluating required resources, it’s important to consider student learning styles and physical capabilities. </a:t>
            </a:r>
          </a:p>
          <a:p>
            <a:endParaRPr lang="en-US" dirty="0"/>
          </a:p>
          <a:p>
            <a:r>
              <a:rPr lang="en-US" dirty="0"/>
              <a:t>What are some factors that could influence the selection of resources?</a:t>
            </a:r>
          </a:p>
        </p:txBody>
      </p:sp>
      <p:sp>
        <p:nvSpPr>
          <p:cNvPr id="4" name="Slide Number Placeholder 3"/>
          <p:cNvSpPr>
            <a:spLocks noGrp="1"/>
          </p:cNvSpPr>
          <p:nvPr>
            <p:ph type="sldNum" sz="quarter" idx="5"/>
          </p:nvPr>
        </p:nvSpPr>
        <p:spPr/>
        <p:txBody>
          <a:bodyPr/>
          <a:lstStyle/>
          <a:p>
            <a:fld id="{069CE47B-4AC5-8D44-BBAE-21B183B3E68E}" type="slidenum">
              <a:rPr lang="en-US" smtClean="0"/>
              <a:t>15</a:t>
            </a:fld>
            <a:endParaRPr lang="en-US"/>
          </a:p>
        </p:txBody>
      </p:sp>
    </p:spTree>
    <p:extLst>
      <p:ext uri="{BB962C8B-B14F-4D97-AF65-F5344CB8AC3E}">
        <p14:creationId xmlns:p14="http://schemas.microsoft.com/office/powerpoint/2010/main" val="2499279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from the skill standards document, showing how the key activities, performance indicators, and technical knowledge relate to the critical work function. Note that the performance indicators and technical knowledge are further broken down into levels of instructor proficiency:  baseline, intermediate, and mastery.</a:t>
            </a:r>
          </a:p>
        </p:txBody>
      </p:sp>
      <p:sp>
        <p:nvSpPr>
          <p:cNvPr id="4" name="Slide Number Placeholder 3"/>
          <p:cNvSpPr>
            <a:spLocks noGrp="1"/>
          </p:cNvSpPr>
          <p:nvPr>
            <p:ph type="sldNum" sz="quarter" idx="5"/>
          </p:nvPr>
        </p:nvSpPr>
        <p:spPr/>
        <p:txBody>
          <a:bodyPr/>
          <a:lstStyle/>
          <a:p>
            <a:fld id="{069CE47B-4AC5-8D44-BBAE-21B183B3E68E}" type="slidenum">
              <a:rPr lang="en-US" smtClean="0"/>
              <a:t>16</a:t>
            </a:fld>
            <a:endParaRPr lang="en-US"/>
          </a:p>
        </p:txBody>
      </p:sp>
    </p:spTree>
    <p:extLst>
      <p:ext uri="{BB962C8B-B14F-4D97-AF65-F5344CB8AC3E}">
        <p14:creationId xmlns:p14="http://schemas.microsoft.com/office/powerpoint/2010/main" val="566636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institution has its own template for the PDP but the overarching goals are those listed here and you all need to complete one. The PDP provides a roadmap to instructors for competency and growth. Student success is, of course, the driving factor. You and your administrator can determine the performance outcomes that are right for you.</a:t>
            </a:r>
          </a:p>
        </p:txBody>
      </p:sp>
      <p:sp>
        <p:nvSpPr>
          <p:cNvPr id="4" name="Slide Number Placeholder 3"/>
          <p:cNvSpPr>
            <a:spLocks noGrp="1"/>
          </p:cNvSpPr>
          <p:nvPr>
            <p:ph type="sldNum" sz="quarter" idx="5"/>
          </p:nvPr>
        </p:nvSpPr>
        <p:spPr/>
        <p:txBody>
          <a:bodyPr/>
          <a:lstStyle/>
          <a:p>
            <a:fld id="{069CE47B-4AC5-8D44-BBAE-21B183B3E68E}" type="slidenum">
              <a:rPr lang="en-US" smtClean="0"/>
              <a:t>18</a:t>
            </a:fld>
            <a:endParaRPr lang="en-US"/>
          </a:p>
        </p:txBody>
      </p:sp>
    </p:spTree>
    <p:extLst>
      <p:ext uri="{BB962C8B-B14F-4D97-AF65-F5344CB8AC3E}">
        <p14:creationId xmlns:p14="http://schemas.microsoft.com/office/powerpoint/2010/main" val="3175078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baseline requirements for PDPs. The inclusion of three updated critical work functions is a recent development.</a:t>
            </a:r>
          </a:p>
        </p:txBody>
      </p:sp>
      <p:sp>
        <p:nvSpPr>
          <p:cNvPr id="4" name="Slide Number Placeholder 3"/>
          <p:cNvSpPr>
            <a:spLocks noGrp="1"/>
          </p:cNvSpPr>
          <p:nvPr>
            <p:ph type="sldNum" sz="quarter" idx="5"/>
          </p:nvPr>
        </p:nvSpPr>
        <p:spPr/>
        <p:txBody>
          <a:bodyPr/>
          <a:lstStyle/>
          <a:p>
            <a:fld id="{069CE47B-4AC5-8D44-BBAE-21B183B3E68E}" type="slidenum">
              <a:rPr lang="en-US" smtClean="0"/>
              <a:t>19</a:t>
            </a:fld>
            <a:endParaRPr lang="en-US"/>
          </a:p>
        </p:txBody>
      </p:sp>
    </p:spTree>
    <p:extLst>
      <p:ext uri="{BB962C8B-B14F-4D97-AF65-F5344CB8AC3E}">
        <p14:creationId xmlns:p14="http://schemas.microsoft.com/office/powerpoint/2010/main" val="149859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critical work function, review and select one or two of the key activities that help define it. Then, identify the performance indicators and technical knowledge you will use to support that key activity. You should be proficient at the baseline level before moving onto the intermediate or mastery levels.</a:t>
            </a:r>
          </a:p>
        </p:txBody>
      </p:sp>
      <p:sp>
        <p:nvSpPr>
          <p:cNvPr id="4" name="Slide Number Placeholder 3"/>
          <p:cNvSpPr>
            <a:spLocks noGrp="1"/>
          </p:cNvSpPr>
          <p:nvPr>
            <p:ph type="sldNum" sz="quarter" idx="5"/>
          </p:nvPr>
        </p:nvSpPr>
        <p:spPr/>
        <p:txBody>
          <a:bodyPr/>
          <a:lstStyle/>
          <a:p>
            <a:fld id="{069CE47B-4AC5-8D44-BBAE-21B183B3E68E}" type="slidenum">
              <a:rPr lang="en-US" smtClean="0"/>
              <a:t>20</a:t>
            </a:fld>
            <a:endParaRPr lang="en-US"/>
          </a:p>
        </p:txBody>
      </p:sp>
    </p:spTree>
    <p:extLst>
      <p:ext uri="{BB962C8B-B14F-4D97-AF65-F5344CB8AC3E}">
        <p14:creationId xmlns:p14="http://schemas.microsoft.com/office/powerpoint/2010/main" val="11682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4D566-AD1A-B3C6-B65A-DC406C084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40292-E08B-669C-5B45-B41302273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3C057-CEFB-1722-E982-210B99A894E4}"/>
              </a:ext>
            </a:extLst>
          </p:cNvPr>
          <p:cNvSpPr>
            <a:spLocks noGrp="1"/>
          </p:cNvSpPr>
          <p:nvPr>
            <p:ph type="body" idx="1"/>
          </p:nvPr>
        </p:nvSpPr>
        <p:spPr/>
        <p:txBody>
          <a:bodyPr/>
          <a:lstStyle/>
          <a:p>
            <a:r>
              <a:rPr lang="en-US" dirty="0"/>
              <a:t>For each critical work function, review and select one or two of the key activities that help define it. Then, identify the performance indicators and technical knowledge you will use to support that key activity. You should be proficient at the baseline level before moving onto the intermediate or mastery levels.</a:t>
            </a:r>
          </a:p>
        </p:txBody>
      </p:sp>
      <p:sp>
        <p:nvSpPr>
          <p:cNvPr id="4" name="Slide Number Placeholder 3">
            <a:extLst>
              <a:ext uri="{FF2B5EF4-FFF2-40B4-BE49-F238E27FC236}">
                <a16:creationId xmlns:a16="http://schemas.microsoft.com/office/drawing/2014/main" id="{77029F6D-6CB5-E871-82C1-A5370FC3AC04}"/>
              </a:ext>
            </a:extLst>
          </p:cNvPr>
          <p:cNvSpPr>
            <a:spLocks noGrp="1"/>
          </p:cNvSpPr>
          <p:nvPr>
            <p:ph type="sldNum" sz="quarter" idx="5"/>
          </p:nvPr>
        </p:nvSpPr>
        <p:spPr/>
        <p:txBody>
          <a:bodyPr/>
          <a:lstStyle/>
          <a:p>
            <a:fld id="{069CE47B-4AC5-8D44-BBAE-21B183B3E68E}" type="slidenum">
              <a:rPr lang="en-US" smtClean="0"/>
              <a:t>21</a:t>
            </a:fld>
            <a:endParaRPr lang="en-US"/>
          </a:p>
        </p:txBody>
      </p:sp>
    </p:spTree>
    <p:extLst>
      <p:ext uri="{BB962C8B-B14F-4D97-AF65-F5344CB8AC3E}">
        <p14:creationId xmlns:p14="http://schemas.microsoft.com/office/powerpoint/2010/main" val="3372437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the rubber hits the road. Get down to a degree of granularity that will help you track and measure your progress. The easiest way to do this is to be quite specific so that you’re able to measure your progress. Set yourself up for success; go for the step-by-step option. </a:t>
            </a:r>
          </a:p>
          <a:p>
            <a:endParaRPr lang="en-US" dirty="0"/>
          </a:p>
          <a:p>
            <a:r>
              <a:rPr lang="en-US" dirty="0"/>
              <a:t>For example, if you wanted to manage your blood pressure, what steps would you take to do it? Exercise, diet, stress management? Break that down into: 30 minutes of exercise 4 times a week, incorporate more lean proteins and legumes into the diet, schedule screen-free time, meditate 10 minutes a day…</a:t>
            </a:r>
          </a:p>
        </p:txBody>
      </p:sp>
      <p:sp>
        <p:nvSpPr>
          <p:cNvPr id="4" name="Slide Number Placeholder 3"/>
          <p:cNvSpPr>
            <a:spLocks noGrp="1"/>
          </p:cNvSpPr>
          <p:nvPr>
            <p:ph type="sldNum" sz="quarter" idx="5"/>
          </p:nvPr>
        </p:nvSpPr>
        <p:spPr/>
        <p:txBody>
          <a:bodyPr/>
          <a:lstStyle/>
          <a:p>
            <a:fld id="{069CE47B-4AC5-8D44-BBAE-21B183B3E68E}" type="slidenum">
              <a:rPr lang="en-US" smtClean="0"/>
              <a:t>22</a:t>
            </a:fld>
            <a:endParaRPr lang="en-US"/>
          </a:p>
        </p:txBody>
      </p:sp>
    </p:spTree>
    <p:extLst>
      <p:ext uri="{BB962C8B-B14F-4D97-AF65-F5344CB8AC3E}">
        <p14:creationId xmlns:p14="http://schemas.microsoft.com/office/powerpoint/2010/main" val="2144326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91990"/>
            <a:ext cx="5486400" cy="3600450"/>
          </a:xfrm>
        </p:spPr>
        <p:txBody>
          <a:bodyPr/>
          <a:lstStyle/>
          <a:p>
            <a:r>
              <a:rPr lang="en-US" dirty="0"/>
              <a:t>This is a sample PDP provided by SBTC. Other online options exist.</a:t>
            </a:r>
          </a:p>
        </p:txBody>
      </p:sp>
      <p:sp>
        <p:nvSpPr>
          <p:cNvPr id="4" name="Slide Number Placeholder 3"/>
          <p:cNvSpPr>
            <a:spLocks noGrp="1"/>
          </p:cNvSpPr>
          <p:nvPr>
            <p:ph type="sldNum" sz="quarter" idx="5"/>
          </p:nvPr>
        </p:nvSpPr>
        <p:spPr/>
        <p:txBody>
          <a:bodyPr/>
          <a:lstStyle/>
          <a:p>
            <a:fld id="{069CE47B-4AC5-8D44-BBAE-21B183B3E68E}" type="slidenum">
              <a:rPr lang="en-US" smtClean="0"/>
              <a:t>23</a:t>
            </a:fld>
            <a:endParaRPr lang="en-US"/>
          </a:p>
        </p:txBody>
      </p:sp>
    </p:spTree>
    <p:extLst>
      <p:ext uri="{BB962C8B-B14F-4D97-AF65-F5344CB8AC3E}">
        <p14:creationId xmlns:p14="http://schemas.microsoft.com/office/powerpoint/2010/main" val="3471258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of these that you’d like to discuss as a group? It’s new ground for all of us, so let’s work together.</a:t>
            </a:r>
          </a:p>
        </p:txBody>
      </p:sp>
      <p:sp>
        <p:nvSpPr>
          <p:cNvPr id="4" name="Slide Number Placeholder 3"/>
          <p:cNvSpPr>
            <a:spLocks noGrp="1"/>
          </p:cNvSpPr>
          <p:nvPr>
            <p:ph type="sldNum" sz="quarter" idx="5"/>
          </p:nvPr>
        </p:nvSpPr>
        <p:spPr/>
        <p:txBody>
          <a:bodyPr/>
          <a:lstStyle/>
          <a:p>
            <a:fld id="{069CE47B-4AC5-8D44-BBAE-21B183B3E68E}" type="slidenum">
              <a:rPr lang="en-US" smtClean="0"/>
              <a:t>26</a:t>
            </a:fld>
            <a:endParaRPr lang="en-US"/>
          </a:p>
        </p:txBody>
      </p:sp>
    </p:spTree>
    <p:extLst>
      <p:ext uri="{BB962C8B-B14F-4D97-AF65-F5344CB8AC3E}">
        <p14:creationId xmlns:p14="http://schemas.microsoft.com/office/powerpoint/2010/main" val="150078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F29C7-BADF-E2B4-7A84-F06F20914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7EC34-29EE-A027-BE1B-4282C418F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2AFCF-C81B-919A-FCD4-DBEB2B50A23D}"/>
              </a:ext>
            </a:extLst>
          </p:cNvPr>
          <p:cNvSpPr>
            <a:spLocks noGrp="1"/>
          </p:cNvSpPr>
          <p:nvPr>
            <p:ph type="body" idx="1"/>
          </p:nvPr>
        </p:nvSpPr>
        <p:spPr/>
        <p:txBody>
          <a:bodyPr/>
          <a:lstStyle/>
          <a:p>
            <a:r>
              <a:rPr lang="en-US" dirty="0"/>
              <a:t>The first skill standards report was released in 2000 and updated in 2012. This is the third edition.</a:t>
            </a:r>
          </a:p>
          <a:p>
            <a:endParaRPr lang="en-US" dirty="0"/>
          </a:p>
          <a:p>
            <a:r>
              <a:rPr lang="en-US" dirty="0"/>
              <a:t>Historically, skill standards were not uniformly applied across the system. Now, everyone will incorporate at least three of them into PDPs and the classroom. </a:t>
            </a:r>
          </a:p>
        </p:txBody>
      </p:sp>
      <p:sp>
        <p:nvSpPr>
          <p:cNvPr id="4" name="Slide Number Placeholder 3">
            <a:extLst>
              <a:ext uri="{FF2B5EF4-FFF2-40B4-BE49-F238E27FC236}">
                <a16:creationId xmlns:a16="http://schemas.microsoft.com/office/drawing/2014/main" id="{99EFBE44-6B51-028C-CC26-6544534999D9}"/>
              </a:ext>
            </a:extLst>
          </p:cNvPr>
          <p:cNvSpPr>
            <a:spLocks noGrp="1"/>
          </p:cNvSpPr>
          <p:nvPr>
            <p:ph type="sldNum" sz="quarter" idx="5"/>
          </p:nvPr>
        </p:nvSpPr>
        <p:spPr/>
        <p:txBody>
          <a:bodyPr/>
          <a:lstStyle/>
          <a:p>
            <a:fld id="{069CE47B-4AC5-8D44-BBAE-21B183B3E68E}" type="slidenum">
              <a:rPr lang="en-US" smtClean="0"/>
              <a:t>3</a:t>
            </a:fld>
            <a:endParaRPr lang="en-US"/>
          </a:p>
        </p:txBody>
      </p:sp>
    </p:spTree>
    <p:extLst>
      <p:ext uri="{BB962C8B-B14F-4D97-AF65-F5344CB8AC3E}">
        <p14:creationId xmlns:p14="http://schemas.microsoft.com/office/powerpoint/2010/main" val="1698889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from across the system participated in these activities. The first focus groups reviewed the 2012 critical work functions and, as a result, 75% of them were amended or rewritten. </a:t>
            </a:r>
          </a:p>
          <a:p>
            <a:endParaRPr lang="en-US" dirty="0"/>
          </a:p>
          <a:p>
            <a:r>
              <a:rPr lang="en-US" dirty="0"/>
              <a:t>The groups did the same for the key activities, performance indicators, and technical knowledge. Overall, 75% of the critical work functions were updated, about 11% of key activities were amended, 31% of performance indicators changed, and 52% of technical knowledge was updated. </a:t>
            </a:r>
          </a:p>
          <a:p>
            <a:endParaRPr lang="en-US" dirty="0"/>
          </a:p>
          <a:p>
            <a:r>
              <a:rPr lang="en-US" dirty="0"/>
              <a:t>These changes took place due, in part, to the results of the two environmental scans the groups conducted.</a:t>
            </a:r>
          </a:p>
        </p:txBody>
      </p:sp>
      <p:sp>
        <p:nvSpPr>
          <p:cNvPr id="4" name="Slide Number Placeholder 3"/>
          <p:cNvSpPr>
            <a:spLocks noGrp="1"/>
          </p:cNvSpPr>
          <p:nvPr>
            <p:ph type="sldNum" sz="quarter" idx="5"/>
          </p:nvPr>
        </p:nvSpPr>
        <p:spPr/>
        <p:txBody>
          <a:bodyPr/>
          <a:lstStyle/>
          <a:p>
            <a:fld id="{069CE47B-4AC5-8D44-BBAE-21B183B3E68E}" type="slidenum">
              <a:rPr lang="en-US" smtClean="0"/>
              <a:t>28</a:t>
            </a:fld>
            <a:endParaRPr lang="en-US"/>
          </a:p>
        </p:txBody>
      </p:sp>
    </p:spTree>
    <p:extLst>
      <p:ext uri="{BB962C8B-B14F-4D97-AF65-F5344CB8AC3E}">
        <p14:creationId xmlns:p14="http://schemas.microsoft.com/office/powerpoint/2010/main" val="662022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 standards evolve as the environment evolves. Given the advances in technology, COVID, changing student demographics and schedules, faculty are required to pivot to meet student needs. The groups wanted the updated skill standards to be sufficiently flexible to reflect current changes and accommodate changes over the next ten years.</a:t>
            </a:r>
          </a:p>
        </p:txBody>
      </p:sp>
      <p:sp>
        <p:nvSpPr>
          <p:cNvPr id="4" name="Slide Number Placeholder 3"/>
          <p:cNvSpPr>
            <a:spLocks noGrp="1"/>
          </p:cNvSpPr>
          <p:nvPr>
            <p:ph type="sldNum" sz="quarter" idx="5"/>
          </p:nvPr>
        </p:nvSpPr>
        <p:spPr/>
        <p:txBody>
          <a:bodyPr/>
          <a:lstStyle/>
          <a:p>
            <a:fld id="{069CE47B-4AC5-8D44-BBAE-21B183B3E68E}" type="slidenum">
              <a:rPr lang="en-US" smtClean="0"/>
              <a:t>29</a:t>
            </a:fld>
            <a:endParaRPr lang="en-US"/>
          </a:p>
        </p:txBody>
      </p:sp>
    </p:spTree>
    <p:extLst>
      <p:ext uri="{BB962C8B-B14F-4D97-AF65-F5344CB8AC3E}">
        <p14:creationId xmlns:p14="http://schemas.microsoft.com/office/powerpoint/2010/main" val="4275158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themes emerged from the initial revision. It was now incumbent upon the next group to integrate the themes into all critical work functions. The state of Washington is a pioneer in this area.</a:t>
            </a:r>
          </a:p>
        </p:txBody>
      </p:sp>
      <p:sp>
        <p:nvSpPr>
          <p:cNvPr id="4" name="Slide Number Placeholder 3"/>
          <p:cNvSpPr>
            <a:spLocks noGrp="1"/>
          </p:cNvSpPr>
          <p:nvPr>
            <p:ph type="sldNum" sz="quarter" idx="5"/>
          </p:nvPr>
        </p:nvSpPr>
        <p:spPr/>
        <p:txBody>
          <a:bodyPr/>
          <a:lstStyle/>
          <a:p>
            <a:fld id="{069CE47B-4AC5-8D44-BBAE-21B183B3E68E}" type="slidenum">
              <a:rPr lang="en-US" smtClean="0"/>
              <a:t>30</a:t>
            </a:fld>
            <a:endParaRPr lang="en-US"/>
          </a:p>
        </p:txBody>
      </p:sp>
    </p:spTree>
    <p:extLst>
      <p:ext uri="{BB962C8B-B14F-4D97-AF65-F5344CB8AC3E}">
        <p14:creationId xmlns:p14="http://schemas.microsoft.com/office/powerpoint/2010/main" val="283193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survey verified that the work was on track. Specifically, respondents were asked how important each of the skill standards items was in relation to their teaching experiences. The survey was uploaded to the Survey Monkey platform and distributed system-wide. </a:t>
            </a:r>
          </a:p>
          <a:p>
            <a:endParaRPr lang="en-US" dirty="0"/>
          </a:p>
          <a:p>
            <a:r>
              <a:rPr lang="en-US" dirty="0"/>
              <a:t>The results indicated that the focus groups’ work was spot-on.</a:t>
            </a:r>
          </a:p>
        </p:txBody>
      </p:sp>
      <p:sp>
        <p:nvSpPr>
          <p:cNvPr id="4" name="Slide Number Placeholder 3"/>
          <p:cNvSpPr>
            <a:spLocks noGrp="1"/>
          </p:cNvSpPr>
          <p:nvPr>
            <p:ph type="sldNum" sz="quarter" idx="5"/>
          </p:nvPr>
        </p:nvSpPr>
        <p:spPr/>
        <p:txBody>
          <a:bodyPr/>
          <a:lstStyle/>
          <a:p>
            <a:fld id="{069CE47B-4AC5-8D44-BBAE-21B183B3E68E}" type="slidenum">
              <a:rPr lang="en-US" smtClean="0"/>
              <a:t>31</a:t>
            </a:fld>
            <a:endParaRPr lang="en-US"/>
          </a:p>
        </p:txBody>
      </p:sp>
    </p:spTree>
    <p:extLst>
      <p:ext uri="{BB962C8B-B14F-4D97-AF65-F5344CB8AC3E}">
        <p14:creationId xmlns:p14="http://schemas.microsoft.com/office/powerpoint/2010/main" val="3050572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websites that provide more detail and information.</a:t>
            </a:r>
          </a:p>
        </p:txBody>
      </p:sp>
      <p:sp>
        <p:nvSpPr>
          <p:cNvPr id="4" name="Slide Number Placeholder 3"/>
          <p:cNvSpPr>
            <a:spLocks noGrp="1"/>
          </p:cNvSpPr>
          <p:nvPr>
            <p:ph type="sldNum" sz="quarter" idx="5"/>
          </p:nvPr>
        </p:nvSpPr>
        <p:spPr/>
        <p:txBody>
          <a:bodyPr/>
          <a:lstStyle/>
          <a:p>
            <a:fld id="{069CE47B-4AC5-8D44-BBAE-21B183B3E68E}" type="slidenum">
              <a:rPr lang="en-US" smtClean="0"/>
              <a:t>34</a:t>
            </a:fld>
            <a:endParaRPr lang="en-US"/>
          </a:p>
        </p:txBody>
      </p:sp>
    </p:spTree>
    <p:extLst>
      <p:ext uri="{BB962C8B-B14F-4D97-AF65-F5344CB8AC3E}">
        <p14:creationId xmlns:p14="http://schemas.microsoft.com/office/powerpoint/2010/main" val="424338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8186-B310-BA3E-6CA0-38CFFBFDB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CDA25-E114-261C-0329-8A2796B8E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E2993-37F1-67E7-E0E4-CDB3EA3E90E2}"/>
              </a:ext>
            </a:extLst>
          </p:cNvPr>
          <p:cNvSpPr>
            <a:spLocks noGrp="1"/>
          </p:cNvSpPr>
          <p:nvPr>
            <p:ph type="body" idx="1"/>
          </p:nvPr>
        </p:nvSpPr>
        <p:spPr/>
        <p:txBody>
          <a:bodyPr/>
          <a:lstStyle/>
          <a:p>
            <a:r>
              <a:rPr lang="en-US" dirty="0"/>
              <a:t>If you’re not well-acquainted with the skill standards, you’re not alone. Did you know that more than half of the focus group participants lacked awareness and only half had ever used them? That, however, changed dramatically: At the conclusion of their engagement, three-quarters of the group acknowledged their relevancy. </a:t>
            </a:r>
          </a:p>
          <a:p>
            <a:endParaRPr lang="en-US" dirty="0"/>
          </a:p>
          <a:p>
            <a:r>
              <a:rPr lang="en-US" dirty="0"/>
              <a:t>Three of the critical work functions are now required components of each faculty member’s PDP.</a:t>
            </a:r>
          </a:p>
        </p:txBody>
      </p:sp>
      <p:sp>
        <p:nvSpPr>
          <p:cNvPr id="4" name="Slide Number Placeholder 3">
            <a:extLst>
              <a:ext uri="{FF2B5EF4-FFF2-40B4-BE49-F238E27FC236}">
                <a16:creationId xmlns:a16="http://schemas.microsoft.com/office/drawing/2014/main" id="{13CFB644-D407-091F-05E4-4313E63C8C8C}"/>
              </a:ext>
            </a:extLst>
          </p:cNvPr>
          <p:cNvSpPr>
            <a:spLocks noGrp="1"/>
          </p:cNvSpPr>
          <p:nvPr>
            <p:ph type="sldNum" sz="quarter" idx="5"/>
          </p:nvPr>
        </p:nvSpPr>
        <p:spPr/>
        <p:txBody>
          <a:bodyPr/>
          <a:lstStyle/>
          <a:p>
            <a:fld id="{069CE47B-4AC5-8D44-BBAE-21B183B3E68E}" type="slidenum">
              <a:rPr lang="en-US" smtClean="0"/>
              <a:t>6</a:t>
            </a:fld>
            <a:endParaRPr lang="en-US"/>
          </a:p>
        </p:txBody>
      </p:sp>
    </p:spTree>
    <p:extLst>
      <p:ext uri="{BB962C8B-B14F-4D97-AF65-F5344CB8AC3E}">
        <p14:creationId xmlns:p14="http://schemas.microsoft.com/office/powerpoint/2010/main" val="271227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updating the skill standards themselves, the 2024 skill standards take a deeper dive into the classroom and its constituents. </a:t>
            </a:r>
          </a:p>
          <a:p>
            <a:endParaRPr lang="en-US" dirty="0"/>
          </a:p>
          <a:p>
            <a:r>
              <a:rPr lang="en-US" dirty="0"/>
              <a:t>By identifying levels of proficiency, you can assess your current abilities and identify stretch goals. </a:t>
            </a:r>
          </a:p>
          <a:p>
            <a:endParaRPr lang="en-US" dirty="0"/>
          </a:p>
          <a:p>
            <a:r>
              <a:rPr lang="en-US" dirty="0"/>
              <a:t>The environmental scans provided a look into the rear-view mirror that helped to forecast future transformations in instructional delivery.</a:t>
            </a:r>
          </a:p>
          <a:p>
            <a:endParaRPr lang="en-US" dirty="0"/>
          </a:p>
          <a:p>
            <a:r>
              <a:rPr lang="en-US" dirty="0"/>
              <a:t>Aligning with the DOE Perkins framework of employability skills brings an enhanced level of industry relevancy.</a:t>
            </a:r>
          </a:p>
        </p:txBody>
      </p:sp>
      <p:sp>
        <p:nvSpPr>
          <p:cNvPr id="4" name="Slide Number Placeholder 3"/>
          <p:cNvSpPr>
            <a:spLocks noGrp="1"/>
          </p:cNvSpPr>
          <p:nvPr>
            <p:ph type="sldNum" sz="quarter" idx="5"/>
          </p:nvPr>
        </p:nvSpPr>
        <p:spPr/>
        <p:txBody>
          <a:bodyPr/>
          <a:lstStyle/>
          <a:p>
            <a:fld id="{069CE47B-4AC5-8D44-BBAE-21B183B3E68E}" type="slidenum">
              <a:rPr lang="en-US" smtClean="0"/>
              <a:t>7</a:t>
            </a:fld>
            <a:endParaRPr lang="en-US"/>
          </a:p>
        </p:txBody>
      </p:sp>
    </p:spTree>
    <p:extLst>
      <p:ext uri="{BB962C8B-B14F-4D97-AF65-F5344CB8AC3E}">
        <p14:creationId xmlns:p14="http://schemas.microsoft.com/office/powerpoint/2010/main" val="211029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833C1-984D-F06B-38E1-C82A9348D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11B6D-AC33-6262-50C7-6A0A5098A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EFEB4-FD45-7E28-EDF8-9D62A0969E91}"/>
              </a:ext>
            </a:extLst>
          </p:cNvPr>
          <p:cNvSpPr>
            <a:spLocks noGrp="1"/>
          </p:cNvSpPr>
          <p:nvPr>
            <p:ph type="body" idx="1"/>
          </p:nvPr>
        </p:nvSpPr>
        <p:spPr/>
        <p:txBody>
          <a:bodyPr/>
          <a:lstStyle/>
          <a:p>
            <a:r>
              <a:rPr lang="en-US" dirty="0"/>
              <a:t>In addition to updating the skill standards themselves, the 2024 skill standards take a deeper dive into the classroom and its constituents. </a:t>
            </a:r>
          </a:p>
          <a:p>
            <a:endParaRPr lang="en-US" dirty="0"/>
          </a:p>
          <a:p>
            <a:r>
              <a:rPr lang="en-US" dirty="0"/>
              <a:t>By identifying levels of proficiency, you can assess your current abilities and identify stretch goals. </a:t>
            </a:r>
          </a:p>
          <a:p>
            <a:endParaRPr lang="en-US" dirty="0"/>
          </a:p>
          <a:p>
            <a:r>
              <a:rPr lang="en-US" dirty="0"/>
              <a:t>The environmental scans provided a look into the rear-view mirror that helped to forecast future transformations in instructional delivery.</a:t>
            </a:r>
          </a:p>
          <a:p>
            <a:endParaRPr lang="en-US" dirty="0"/>
          </a:p>
          <a:p>
            <a:r>
              <a:rPr lang="en-US" dirty="0"/>
              <a:t>Aligning with the DOE Perkins framework of employability skills brings an enhanced level of industry relevancy.</a:t>
            </a:r>
          </a:p>
        </p:txBody>
      </p:sp>
      <p:sp>
        <p:nvSpPr>
          <p:cNvPr id="4" name="Slide Number Placeholder 3">
            <a:extLst>
              <a:ext uri="{FF2B5EF4-FFF2-40B4-BE49-F238E27FC236}">
                <a16:creationId xmlns:a16="http://schemas.microsoft.com/office/drawing/2014/main" id="{916810D4-F6DF-D5D8-69E1-0BDDB365B7A9}"/>
              </a:ext>
            </a:extLst>
          </p:cNvPr>
          <p:cNvSpPr>
            <a:spLocks noGrp="1"/>
          </p:cNvSpPr>
          <p:nvPr>
            <p:ph type="sldNum" sz="quarter" idx="5"/>
          </p:nvPr>
        </p:nvSpPr>
        <p:spPr/>
        <p:txBody>
          <a:bodyPr/>
          <a:lstStyle/>
          <a:p>
            <a:fld id="{069CE47B-4AC5-8D44-BBAE-21B183B3E68E}" type="slidenum">
              <a:rPr lang="en-US" smtClean="0"/>
              <a:t>8</a:t>
            </a:fld>
            <a:endParaRPr lang="en-US"/>
          </a:p>
        </p:txBody>
      </p:sp>
    </p:spTree>
    <p:extLst>
      <p:ext uri="{BB962C8B-B14F-4D97-AF65-F5344CB8AC3E}">
        <p14:creationId xmlns:p14="http://schemas.microsoft.com/office/powerpoint/2010/main" val="143220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 standards are an agreed-upon set of skills and abilities required to be successful in the workplace. They are broken down into critical work functions A through H in the skill standards document. Each critical work function is comprised of key activities, which outline the activities required to fulfill the critical work function. Key activities are broken down into performance indicators and technical knowledge. Performance indicators focus on measurements – quantitative or qualitative. Technical knowledge encompasses the technical skills, knowledge, and abilities incumbent upon the instructor to achieve success. Both performance indicators and technical knowledge include levels of proficiency: baseline, intermediate, and mastery.</a:t>
            </a:r>
          </a:p>
        </p:txBody>
      </p:sp>
      <p:sp>
        <p:nvSpPr>
          <p:cNvPr id="4" name="Slide Number Placeholder 3"/>
          <p:cNvSpPr>
            <a:spLocks noGrp="1"/>
          </p:cNvSpPr>
          <p:nvPr>
            <p:ph type="sldNum" sz="quarter" idx="5"/>
          </p:nvPr>
        </p:nvSpPr>
        <p:spPr/>
        <p:txBody>
          <a:bodyPr/>
          <a:lstStyle/>
          <a:p>
            <a:fld id="{069CE47B-4AC5-8D44-BBAE-21B183B3E68E}" type="slidenum">
              <a:rPr lang="en-US" smtClean="0"/>
              <a:t>10</a:t>
            </a:fld>
            <a:endParaRPr lang="en-US"/>
          </a:p>
        </p:txBody>
      </p:sp>
    </p:spTree>
    <p:extLst>
      <p:ext uri="{BB962C8B-B14F-4D97-AF65-F5344CB8AC3E}">
        <p14:creationId xmlns:p14="http://schemas.microsoft.com/office/powerpoint/2010/main" val="16967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eight critical work functions in the skill standards document. </a:t>
            </a:r>
          </a:p>
          <a:p>
            <a:endParaRPr lang="en-US" dirty="0"/>
          </a:p>
          <a:p>
            <a:r>
              <a:rPr lang="en-US" dirty="0"/>
              <a:t>Critical work function A is one of three that are required to be included in your PDP. We’re going to use A as our example in this presentation. </a:t>
            </a:r>
          </a:p>
          <a:p>
            <a:endParaRPr lang="en-US" dirty="0"/>
          </a:p>
          <a:p>
            <a:r>
              <a:rPr lang="en-US" dirty="0"/>
              <a:t>What do you think one of the critical work functions of my job might be?</a:t>
            </a:r>
          </a:p>
        </p:txBody>
      </p:sp>
      <p:sp>
        <p:nvSpPr>
          <p:cNvPr id="4" name="Slide Number Placeholder 3"/>
          <p:cNvSpPr>
            <a:spLocks noGrp="1"/>
          </p:cNvSpPr>
          <p:nvPr>
            <p:ph type="sldNum" sz="quarter" idx="5"/>
          </p:nvPr>
        </p:nvSpPr>
        <p:spPr/>
        <p:txBody>
          <a:bodyPr/>
          <a:lstStyle/>
          <a:p>
            <a:fld id="{069CE47B-4AC5-8D44-BBAE-21B183B3E68E}" type="slidenum">
              <a:rPr lang="en-US" smtClean="0"/>
              <a:t>11</a:t>
            </a:fld>
            <a:endParaRPr lang="en-US"/>
          </a:p>
        </p:txBody>
      </p:sp>
    </p:spTree>
    <p:extLst>
      <p:ext uri="{BB962C8B-B14F-4D97-AF65-F5344CB8AC3E}">
        <p14:creationId xmlns:p14="http://schemas.microsoft.com/office/powerpoint/2010/main" val="38586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critical work function has between four and seven key activities. Critical work function A has seven. This is the first one. </a:t>
            </a:r>
          </a:p>
          <a:p>
            <a:endParaRPr lang="en-US" dirty="0"/>
          </a:p>
          <a:p>
            <a:r>
              <a:rPr lang="en-US" dirty="0"/>
              <a:t>Students can’t learn and faculty can’t teach without the requisite baseline equipment, systems, tools, supplies, or other materials. It’s equally important that students have equitable access to these resources.</a:t>
            </a:r>
          </a:p>
          <a:p>
            <a:endParaRPr lang="en-US" dirty="0"/>
          </a:p>
          <a:p>
            <a:r>
              <a:rPr lang="en-US" dirty="0"/>
              <a:t>What do you think are some key activities of my critical work functions?</a:t>
            </a:r>
          </a:p>
        </p:txBody>
      </p:sp>
      <p:sp>
        <p:nvSpPr>
          <p:cNvPr id="4" name="Slide Number Placeholder 3"/>
          <p:cNvSpPr>
            <a:spLocks noGrp="1"/>
          </p:cNvSpPr>
          <p:nvPr>
            <p:ph type="sldNum" sz="quarter" idx="5"/>
          </p:nvPr>
        </p:nvSpPr>
        <p:spPr/>
        <p:txBody>
          <a:bodyPr/>
          <a:lstStyle/>
          <a:p>
            <a:fld id="{069CE47B-4AC5-8D44-BBAE-21B183B3E68E}" type="slidenum">
              <a:rPr lang="en-US" smtClean="0"/>
              <a:t>13</a:t>
            </a:fld>
            <a:endParaRPr lang="en-US"/>
          </a:p>
        </p:txBody>
      </p:sp>
    </p:spTree>
    <p:extLst>
      <p:ext uri="{BB962C8B-B14F-4D97-AF65-F5344CB8AC3E}">
        <p14:creationId xmlns:p14="http://schemas.microsoft.com/office/powerpoint/2010/main" val="428231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F201-4053-7FED-15F3-46432948FF09}"/>
              </a:ext>
            </a:extLst>
          </p:cNvPr>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AF59CB-8FF9-0740-6EA7-3CE216FE5ABA}"/>
              </a:ext>
            </a:extLst>
          </p:cNvPr>
          <p:cNvSpPr>
            <a:spLocks noGrp="1"/>
          </p:cNvSpPr>
          <p:nvPr>
            <p:ph type="subTitle" idx="1"/>
          </p:nvPr>
        </p:nvSpPr>
        <p:spPr>
          <a:xfrm>
            <a:off x="1524000" y="352107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3E1568-23EA-70F9-4735-B4B374BB16E4}"/>
              </a:ext>
            </a:extLst>
          </p:cNvPr>
          <p:cNvSpPr>
            <a:spLocks noGrp="1"/>
          </p:cNvSpPr>
          <p:nvPr>
            <p:ph type="dt" sz="half" idx="10"/>
          </p:nvPr>
        </p:nvSpPr>
        <p:spPr>
          <a:xfrm>
            <a:off x="1086678" y="6275387"/>
            <a:ext cx="2743200" cy="365125"/>
          </a:xfrm>
        </p:spPr>
        <p:txBody>
          <a:bodyPr/>
          <a:lstStyle/>
          <a:p>
            <a:fld id="{47F712E2-7317-834D-8345-22AFFE275845}" type="datetimeFigureOut">
              <a:rPr lang="en-US" smtClean="0"/>
              <a:t>6/27/25</a:t>
            </a:fld>
            <a:endParaRPr lang="en-US"/>
          </a:p>
        </p:txBody>
      </p:sp>
      <p:sp>
        <p:nvSpPr>
          <p:cNvPr id="5" name="Footer Placeholder 4">
            <a:extLst>
              <a:ext uri="{FF2B5EF4-FFF2-40B4-BE49-F238E27FC236}">
                <a16:creationId xmlns:a16="http://schemas.microsoft.com/office/drawing/2014/main" id="{518A50EB-35BA-18E8-E8AB-8F793E7A6EA8}"/>
              </a:ext>
            </a:extLst>
          </p:cNvPr>
          <p:cNvSpPr>
            <a:spLocks noGrp="1"/>
          </p:cNvSpPr>
          <p:nvPr>
            <p:ph type="ftr" sz="quarter" idx="11"/>
          </p:nvPr>
        </p:nvSpPr>
        <p:spPr>
          <a:xfrm>
            <a:off x="4287078" y="6275387"/>
            <a:ext cx="4114800" cy="365125"/>
          </a:xfrm>
        </p:spPr>
        <p:txBody>
          <a:bodyPr/>
          <a:lstStyle/>
          <a:p>
            <a:endParaRPr lang="en-US"/>
          </a:p>
        </p:txBody>
      </p:sp>
      <p:sp>
        <p:nvSpPr>
          <p:cNvPr id="6" name="Slide Number Placeholder 5">
            <a:extLst>
              <a:ext uri="{FF2B5EF4-FFF2-40B4-BE49-F238E27FC236}">
                <a16:creationId xmlns:a16="http://schemas.microsoft.com/office/drawing/2014/main" id="{BDC24BE6-7587-C32B-7CDF-5AD91B814F9C}"/>
              </a:ext>
            </a:extLst>
          </p:cNvPr>
          <p:cNvSpPr>
            <a:spLocks noGrp="1"/>
          </p:cNvSpPr>
          <p:nvPr>
            <p:ph type="sldNum" sz="quarter" idx="12"/>
          </p:nvPr>
        </p:nvSpPr>
        <p:spPr>
          <a:xfrm>
            <a:off x="8859078" y="6275387"/>
            <a:ext cx="2743200" cy="365125"/>
          </a:xfrm>
        </p:spPr>
        <p:txBody>
          <a:bodyPr/>
          <a:lstStyle/>
          <a:p>
            <a:fld id="{297D565E-4276-9B48-85A3-2830844F8193}" type="slidenum">
              <a:rPr lang="en-US" smtClean="0"/>
              <a:t>‹#›</a:t>
            </a:fld>
            <a:endParaRPr lang="en-US"/>
          </a:p>
        </p:txBody>
      </p:sp>
    </p:spTree>
    <p:extLst>
      <p:ext uri="{BB962C8B-B14F-4D97-AF65-F5344CB8AC3E}">
        <p14:creationId xmlns:p14="http://schemas.microsoft.com/office/powerpoint/2010/main" val="122497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DC88-7B74-86EC-81EF-478AF4BBC8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323238-DCAF-B8B3-A30E-8A0260FCE1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A4409-A976-437E-3519-C2D120E21B58}"/>
              </a:ext>
            </a:extLst>
          </p:cNvPr>
          <p:cNvSpPr>
            <a:spLocks noGrp="1"/>
          </p:cNvSpPr>
          <p:nvPr>
            <p:ph type="dt" sz="half" idx="10"/>
          </p:nvPr>
        </p:nvSpPr>
        <p:spPr/>
        <p:txBody>
          <a:bodyPr/>
          <a:lstStyle/>
          <a:p>
            <a:fld id="{47F712E2-7317-834D-8345-22AFFE275845}" type="datetimeFigureOut">
              <a:rPr lang="en-US" smtClean="0"/>
              <a:t>6/27/25</a:t>
            </a:fld>
            <a:endParaRPr lang="en-US"/>
          </a:p>
        </p:txBody>
      </p:sp>
      <p:sp>
        <p:nvSpPr>
          <p:cNvPr id="5" name="Footer Placeholder 4">
            <a:extLst>
              <a:ext uri="{FF2B5EF4-FFF2-40B4-BE49-F238E27FC236}">
                <a16:creationId xmlns:a16="http://schemas.microsoft.com/office/drawing/2014/main" id="{554EBEA2-0794-1026-50C9-3C25A4C30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D6C09-78C9-B394-07B8-A36A81A97660}"/>
              </a:ext>
            </a:extLst>
          </p:cNvPr>
          <p:cNvSpPr>
            <a:spLocks noGrp="1"/>
          </p:cNvSpPr>
          <p:nvPr>
            <p:ph type="sldNum" sz="quarter" idx="12"/>
          </p:nvPr>
        </p:nvSpPr>
        <p:spPr/>
        <p:txBody>
          <a:bodyPr/>
          <a:lstStyle/>
          <a:p>
            <a:fld id="{297D565E-4276-9B48-85A3-2830844F8193}" type="slidenum">
              <a:rPr lang="en-US" smtClean="0"/>
              <a:t>‹#›</a:t>
            </a:fld>
            <a:endParaRPr lang="en-US"/>
          </a:p>
        </p:txBody>
      </p:sp>
    </p:spTree>
    <p:extLst>
      <p:ext uri="{BB962C8B-B14F-4D97-AF65-F5344CB8AC3E}">
        <p14:creationId xmlns:p14="http://schemas.microsoft.com/office/powerpoint/2010/main" val="160079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601E2-E716-6051-EE88-9351CEE38F41}"/>
              </a:ext>
            </a:extLst>
          </p:cNvPr>
          <p:cNvSpPr>
            <a:spLocks noGrp="1"/>
          </p:cNvSpPr>
          <p:nvPr>
            <p:ph type="title" orient="vert"/>
          </p:nvPr>
        </p:nvSpPr>
        <p:spPr>
          <a:xfrm>
            <a:off x="897337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291425-6B88-C2A0-A2B3-970292C73CEB}"/>
              </a:ext>
            </a:extLst>
          </p:cNvPr>
          <p:cNvSpPr>
            <a:spLocks noGrp="1"/>
          </p:cNvSpPr>
          <p:nvPr>
            <p:ph type="body" orient="vert" idx="1"/>
          </p:nvPr>
        </p:nvSpPr>
        <p:spPr>
          <a:xfrm>
            <a:off x="108667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97A76-E85C-3D37-72C2-0E27AAFBF56C}"/>
              </a:ext>
            </a:extLst>
          </p:cNvPr>
          <p:cNvSpPr>
            <a:spLocks noGrp="1"/>
          </p:cNvSpPr>
          <p:nvPr>
            <p:ph type="dt" sz="half" idx="10"/>
          </p:nvPr>
        </p:nvSpPr>
        <p:spPr/>
        <p:txBody>
          <a:bodyPr/>
          <a:lstStyle/>
          <a:p>
            <a:fld id="{47F712E2-7317-834D-8345-22AFFE275845}" type="datetimeFigureOut">
              <a:rPr lang="en-US" smtClean="0"/>
              <a:t>6/27/25</a:t>
            </a:fld>
            <a:endParaRPr lang="en-US"/>
          </a:p>
        </p:txBody>
      </p:sp>
      <p:sp>
        <p:nvSpPr>
          <p:cNvPr id="5" name="Footer Placeholder 4">
            <a:extLst>
              <a:ext uri="{FF2B5EF4-FFF2-40B4-BE49-F238E27FC236}">
                <a16:creationId xmlns:a16="http://schemas.microsoft.com/office/drawing/2014/main" id="{73AF9196-A13B-587F-0D3C-5B6FDD218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45BF6-E2E1-7387-B7EC-4B72D1264C44}"/>
              </a:ext>
            </a:extLst>
          </p:cNvPr>
          <p:cNvSpPr>
            <a:spLocks noGrp="1"/>
          </p:cNvSpPr>
          <p:nvPr>
            <p:ph type="sldNum" sz="quarter" idx="12"/>
          </p:nvPr>
        </p:nvSpPr>
        <p:spPr/>
        <p:txBody>
          <a:bodyPr/>
          <a:lstStyle/>
          <a:p>
            <a:fld id="{297D565E-4276-9B48-85A3-2830844F8193}" type="slidenum">
              <a:rPr lang="en-US" smtClean="0"/>
              <a:t>‹#›</a:t>
            </a:fld>
            <a:endParaRPr lang="en-US"/>
          </a:p>
        </p:txBody>
      </p:sp>
    </p:spTree>
    <p:extLst>
      <p:ext uri="{BB962C8B-B14F-4D97-AF65-F5344CB8AC3E}">
        <p14:creationId xmlns:p14="http://schemas.microsoft.com/office/powerpoint/2010/main" val="307370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927D-6E3B-7F3E-6781-836CE5AF4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D817DE-70D7-625C-99DE-81D49D4BAB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D301D-48E9-75F8-02B6-5699E8429C64}"/>
              </a:ext>
            </a:extLst>
          </p:cNvPr>
          <p:cNvSpPr>
            <a:spLocks noGrp="1"/>
          </p:cNvSpPr>
          <p:nvPr>
            <p:ph type="dt" sz="half" idx="10"/>
          </p:nvPr>
        </p:nvSpPr>
        <p:spPr/>
        <p:txBody>
          <a:bodyPr/>
          <a:lstStyle/>
          <a:p>
            <a:fld id="{47F712E2-7317-834D-8345-22AFFE275845}" type="datetimeFigureOut">
              <a:rPr lang="en-US" smtClean="0"/>
              <a:t>6/27/25</a:t>
            </a:fld>
            <a:endParaRPr lang="en-US"/>
          </a:p>
        </p:txBody>
      </p:sp>
      <p:sp>
        <p:nvSpPr>
          <p:cNvPr id="5" name="Footer Placeholder 4">
            <a:extLst>
              <a:ext uri="{FF2B5EF4-FFF2-40B4-BE49-F238E27FC236}">
                <a16:creationId xmlns:a16="http://schemas.microsoft.com/office/drawing/2014/main" id="{80EF1125-3972-8C4E-0B04-9F829A23B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ADD2B-7F46-BC6B-587C-EF6B5F507D1E}"/>
              </a:ext>
            </a:extLst>
          </p:cNvPr>
          <p:cNvSpPr>
            <a:spLocks noGrp="1"/>
          </p:cNvSpPr>
          <p:nvPr>
            <p:ph type="sldNum" sz="quarter" idx="12"/>
          </p:nvPr>
        </p:nvSpPr>
        <p:spPr/>
        <p:txBody>
          <a:bodyPr/>
          <a:lstStyle/>
          <a:p>
            <a:fld id="{297D565E-4276-9B48-85A3-2830844F8193}" type="slidenum">
              <a:rPr lang="en-US" smtClean="0"/>
              <a:t>‹#›</a:t>
            </a:fld>
            <a:endParaRPr lang="en-US"/>
          </a:p>
        </p:txBody>
      </p:sp>
    </p:spTree>
    <p:extLst>
      <p:ext uri="{BB962C8B-B14F-4D97-AF65-F5344CB8AC3E}">
        <p14:creationId xmlns:p14="http://schemas.microsoft.com/office/powerpoint/2010/main" val="178152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4C56-E792-72E8-4061-752097CF1B48}"/>
              </a:ext>
            </a:extLst>
          </p:cNvPr>
          <p:cNvSpPr>
            <a:spLocks noGrp="1"/>
          </p:cNvSpPr>
          <p:nvPr>
            <p:ph type="title"/>
          </p:nvPr>
        </p:nvSpPr>
        <p:spPr>
          <a:xfrm>
            <a:off x="1086678"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BF585C-8E87-F586-DDE3-5CD054F10D71}"/>
              </a:ext>
            </a:extLst>
          </p:cNvPr>
          <p:cNvSpPr>
            <a:spLocks noGrp="1"/>
          </p:cNvSpPr>
          <p:nvPr>
            <p:ph type="body" idx="1"/>
          </p:nvPr>
        </p:nvSpPr>
        <p:spPr>
          <a:xfrm>
            <a:off x="1086678"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76253C-B683-74AB-0AA7-FC84D9692F8C}"/>
              </a:ext>
            </a:extLst>
          </p:cNvPr>
          <p:cNvSpPr>
            <a:spLocks noGrp="1"/>
          </p:cNvSpPr>
          <p:nvPr>
            <p:ph type="dt" sz="half" idx="10"/>
          </p:nvPr>
        </p:nvSpPr>
        <p:spPr/>
        <p:txBody>
          <a:bodyPr/>
          <a:lstStyle/>
          <a:p>
            <a:fld id="{47F712E2-7317-834D-8345-22AFFE275845}" type="datetimeFigureOut">
              <a:rPr lang="en-US" smtClean="0"/>
              <a:t>6/27/25</a:t>
            </a:fld>
            <a:endParaRPr lang="en-US"/>
          </a:p>
        </p:txBody>
      </p:sp>
      <p:sp>
        <p:nvSpPr>
          <p:cNvPr id="5" name="Footer Placeholder 4">
            <a:extLst>
              <a:ext uri="{FF2B5EF4-FFF2-40B4-BE49-F238E27FC236}">
                <a16:creationId xmlns:a16="http://schemas.microsoft.com/office/drawing/2014/main" id="{79347868-54BA-58F9-9356-0E631B072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9683B-296D-8500-CAB9-23129ADEACB2}"/>
              </a:ext>
            </a:extLst>
          </p:cNvPr>
          <p:cNvSpPr>
            <a:spLocks noGrp="1"/>
          </p:cNvSpPr>
          <p:nvPr>
            <p:ph type="sldNum" sz="quarter" idx="12"/>
          </p:nvPr>
        </p:nvSpPr>
        <p:spPr/>
        <p:txBody>
          <a:bodyPr/>
          <a:lstStyle/>
          <a:p>
            <a:fld id="{297D565E-4276-9B48-85A3-2830844F8193}" type="slidenum">
              <a:rPr lang="en-US" smtClean="0"/>
              <a:t>‹#›</a:t>
            </a:fld>
            <a:endParaRPr lang="en-US"/>
          </a:p>
        </p:txBody>
      </p:sp>
    </p:spTree>
    <p:extLst>
      <p:ext uri="{BB962C8B-B14F-4D97-AF65-F5344CB8AC3E}">
        <p14:creationId xmlns:p14="http://schemas.microsoft.com/office/powerpoint/2010/main" val="94707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E134-C075-A1C9-13C8-674E3C87C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52CB7B-38A2-68ED-CC4D-17CE6780A989}"/>
              </a:ext>
            </a:extLst>
          </p:cNvPr>
          <p:cNvSpPr>
            <a:spLocks noGrp="1"/>
          </p:cNvSpPr>
          <p:nvPr>
            <p:ph sz="half" idx="1"/>
          </p:nvPr>
        </p:nvSpPr>
        <p:spPr>
          <a:xfrm>
            <a:off x="108667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B36206-761E-CFA5-0B44-38AFE42FAF85}"/>
              </a:ext>
            </a:extLst>
          </p:cNvPr>
          <p:cNvSpPr>
            <a:spLocks noGrp="1"/>
          </p:cNvSpPr>
          <p:nvPr>
            <p:ph sz="half" idx="2"/>
          </p:nvPr>
        </p:nvSpPr>
        <p:spPr>
          <a:xfrm>
            <a:off x="642067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4E81A-01A8-471C-9595-86C7BF9EB1C9}"/>
              </a:ext>
            </a:extLst>
          </p:cNvPr>
          <p:cNvSpPr>
            <a:spLocks noGrp="1"/>
          </p:cNvSpPr>
          <p:nvPr>
            <p:ph type="dt" sz="half" idx="10"/>
          </p:nvPr>
        </p:nvSpPr>
        <p:spPr/>
        <p:txBody>
          <a:bodyPr/>
          <a:lstStyle/>
          <a:p>
            <a:fld id="{47F712E2-7317-834D-8345-22AFFE275845}" type="datetimeFigureOut">
              <a:rPr lang="en-US" smtClean="0"/>
              <a:t>6/27/25</a:t>
            </a:fld>
            <a:endParaRPr lang="en-US"/>
          </a:p>
        </p:txBody>
      </p:sp>
      <p:sp>
        <p:nvSpPr>
          <p:cNvPr id="6" name="Footer Placeholder 5">
            <a:extLst>
              <a:ext uri="{FF2B5EF4-FFF2-40B4-BE49-F238E27FC236}">
                <a16:creationId xmlns:a16="http://schemas.microsoft.com/office/drawing/2014/main" id="{E05FE155-6218-36A3-13C8-A224CD6EF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638BF-D7F5-F77A-8983-3790D5ACD621}"/>
              </a:ext>
            </a:extLst>
          </p:cNvPr>
          <p:cNvSpPr>
            <a:spLocks noGrp="1"/>
          </p:cNvSpPr>
          <p:nvPr>
            <p:ph type="sldNum" sz="quarter" idx="12"/>
          </p:nvPr>
        </p:nvSpPr>
        <p:spPr/>
        <p:txBody>
          <a:bodyPr/>
          <a:lstStyle/>
          <a:p>
            <a:fld id="{297D565E-4276-9B48-85A3-2830844F8193}" type="slidenum">
              <a:rPr lang="en-US" smtClean="0"/>
              <a:t>‹#›</a:t>
            </a:fld>
            <a:endParaRPr lang="en-US"/>
          </a:p>
        </p:txBody>
      </p:sp>
    </p:spTree>
    <p:extLst>
      <p:ext uri="{BB962C8B-B14F-4D97-AF65-F5344CB8AC3E}">
        <p14:creationId xmlns:p14="http://schemas.microsoft.com/office/powerpoint/2010/main" val="8612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5979-FF19-1384-5396-A11BACB2A7C1}"/>
              </a:ext>
            </a:extLst>
          </p:cNvPr>
          <p:cNvSpPr>
            <a:spLocks noGrp="1"/>
          </p:cNvSpPr>
          <p:nvPr>
            <p:ph type="title"/>
          </p:nvPr>
        </p:nvSpPr>
        <p:spPr>
          <a:xfrm>
            <a:off x="108667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316E2C-5925-14B2-0896-F62343B350FA}"/>
              </a:ext>
            </a:extLst>
          </p:cNvPr>
          <p:cNvSpPr>
            <a:spLocks noGrp="1"/>
          </p:cNvSpPr>
          <p:nvPr>
            <p:ph type="body" idx="1"/>
          </p:nvPr>
        </p:nvSpPr>
        <p:spPr>
          <a:xfrm>
            <a:off x="108667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9DF524-7938-EB75-7323-F1E760E7D40D}"/>
              </a:ext>
            </a:extLst>
          </p:cNvPr>
          <p:cNvSpPr>
            <a:spLocks noGrp="1"/>
          </p:cNvSpPr>
          <p:nvPr>
            <p:ph sz="half" idx="2"/>
          </p:nvPr>
        </p:nvSpPr>
        <p:spPr>
          <a:xfrm>
            <a:off x="108667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5EC478-12CD-7EFE-C4DA-F03C1E0E44A9}"/>
              </a:ext>
            </a:extLst>
          </p:cNvPr>
          <p:cNvSpPr>
            <a:spLocks noGrp="1"/>
          </p:cNvSpPr>
          <p:nvPr>
            <p:ph type="body" sz="quarter" idx="3"/>
          </p:nvPr>
        </p:nvSpPr>
        <p:spPr>
          <a:xfrm>
            <a:off x="641909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435CDF-51B5-7E8C-81D7-10A608F2FF73}"/>
              </a:ext>
            </a:extLst>
          </p:cNvPr>
          <p:cNvSpPr>
            <a:spLocks noGrp="1"/>
          </p:cNvSpPr>
          <p:nvPr>
            <p:ph sz="quarter" idx="4"/>
          </p:nvPr>
        </p:nvSpPr>
        <p:spPr>
          <a:xfrm>
            <a:off x="641909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1EF59E-B7B0-8C58-F090-5F77727F6368}"/>
              </a:ext>
            </a:extLst>
          </p:cNvPr>
          <p:cNvSpPr>
            <a:spLocks noGrp="1"/>
          </p:cNvSpPr>
          <p:nvPr>
            <p:ph type="dt" sz="half" idx="10"/>
          </p:nvPr>
        </p:nvSpPr>
        <p:spPr/>
        <p:txBody>
          <a:bodyPr/>
          <a:lstStyle/>
          <a:p>
            <a:fld id="{47F712E2-7317-834D-8345-22AFFE275845}" type="datetimeFigureOut">
              <a:rPr lang="en-US" smtClean="0"/>
              <a:t>6/27/25</a:t>
            </a:fld>
            <a:endParaRPr lang="en-US"/>
          </a:p>
        </p:txBody>
      </p:sp>
      <p:sp>
        <p:nvSpPr>
          <p:cNvPr id="8" name="Footer Placeholder 7">
            <a:extLst>
              <a:ext uri="{FF2B5EF4-FFF2-40B4-BE49-F238E27FC236}">
                <a16:creationId xmlns:a16="http://schemas.microsoft.com/office/drawing/2014/main" id="{EFC76D8E-D1C6-C668-DE5D-558EC0B788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A1C889-D84B-18AF-456C-16A64757D7ED}"/>
              </a:ext>
            </a:extLst>
          </p:cNvPr>
          <p:cNvSpPr>
            <a:spLocks noGrp="1"/>
          </p:cNvSpPr>
          <p:nvPr>
            <p:ph type="sldNum" sz="quarter" idx="12"/>
          </p:nvPr>
        </p:nvSpPr>
        <p:spPr/>
        <p:txBody>
          <a:bodyPr/>
          <a:lstStyle/>
          <a:p>
            <a:fld id="{297D565E-4276-9B48-85A3-2830844F8193}" type="slidenum">
              <a:rPr lang="en-US" smtClean="0"/>
              <a:t>‹#›</a:t>
            </a:fld>
            <a:endParaRPr lang="en-US"/>
          </a:p>
        </p:txBody>
      </p:sp>
    </p:spTree>
    <p:extLst>
      <p:ext uri="{BB962C8B-B14F-4D97-AF65-F5344CB8AC3E}">
        <p14:creationId xmlns:p14="http://schemas.microsoft.com/office/powerpoint/2010/main" val="331256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0137-7A0E-A072-31B2-DEC38608E7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E5B00-B3AE-3843-2326-B19BF7443944}"/>
              </a:ext>
            </a:extLst>
          </p:cNvPr>
          <p:cNvSpPr>
            <a:spLocks noGrp="1"/>
          </p:cNvSpPr>
          <p:nvPr>
            <p:ph type="dt" sz="half" idx="10"/>
          </p:nvPr>
        </p:nvSpPr>
        <p:spPr/>
        <p:txBody>
          <a:bodyPr/>
          <a:lstStyle/>
          <a:p>
            <a:fld id="{47F712E2-7317-834D-8345-22AFFE275845}" type="datetimeFigureOut">
              <a:rPr lang="en-US" smtClean="0"/>
              <a:t>6/27/25</a:t>
            </a:fld>
            <a:endParaRPr lang="en-US"/>
          </a:p>
        </p:txBody>
      </p:sp>
      <p:sp>
        <p:nvSpPr>
          <p:cNvPr id="4" name="Footer Placeholder 3">
            <a:extLst>
              <a:ext uri="{FF2B5EF4-FFF2-40B4-BE49-F238E27FC236}">
                <a16:creationId xmlns:a16="http://schemas.microsoft.com/office/drawing/2014/main" id="{5273BF41-68FC-B384-BCB5-6EFAA69560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F02B6D-FC95-E7B8-9323-42E02468B85B}"/>
              </a:ext>
            </a:extLst>
          </p:cNvPr>
          <p:cNvSpPr>
            <a:spLocks noGrp="1"/>
          </p:cNvSpPr>
          <p:nvPr>
            <p:ph type="sldNum" sz="quarter" idx="12"/>
          </p:nvPr>
        </p:nvSpPr>
        <p:spPr/>
        <p:txBody>
          <a:bodyPr/>
          <a:lstStyle/>
          <a:p>
            <a:fld id="{297D565E-4276-9B48-85A3-2830844F8193}" type="slidenum">
              <a:rPr lang="en-US" smtClean="0"/>
              <a:t>‹#›</a:t>
            </a:fld>
            <a:endParaRPr lang="en-US"/>
          </a:p>
        </p:txBody>
      </p:sp>
    </p:spTree>
    <p:extLst>
      <p:ext uri="{BB962C8B-B14F-4D97-AF65-F5344CB8AC3E}">
        <p14:creationId xmlns:p14="http://schemas.microsoft.com/office/powerpoint/2010/main" val="127622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CE0847-173F-5560-9E8D-8307840016B5}"/>
              </a:ext>
            </a:extLst>
          </p:cNvPr>
          <p:cNvSpPr>
            <a:spLocks noGrp="1"/>
          </p:cNvSpPr>
          <p:nvPr>
            <p:ph type="dt" sz="half" idx="10"/>
          </p:nvPr>
        </p:nvSpPr>
        <p:spPr/>
        <p:txBody>
          <a:bodyPr/>
          <a:lstStyle/>
          <a:p>
            <a:fld id="{47F712E2-7317-834D-8345-22AFFE275845}" type="datetimeFigureOut">
              <a:rPr lang="en-US" smtClean="0"/>
              <a:t>6/27/25</a:t>
            </a:fld>
            <a:endParaRPr lang="en-US"/>
          </a:p>
        </p:txBody>
      </p:sp>
      <p:sp>
        <p:nvSpPr>
          <p:cNvPr id="3" name="Footer Placeholder 2">
            <a:extLst>
              <a:ext uri="{FF2B5EF4-FFF2-40B4-BE49-F238E27FC236}">
                <a16:creationId xmlns:a16="http://schemas.microsoft.com/office/drawing/2014/main" id="{FF939255-EA17-B980-211A-2C009B2DD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C49DC-EF0F-F115-2542-CE59BA190CBA}"/>
              </a:ext>
            </a:extLst>
          </p:cNvPr>
          <p:cNvSpPr>
            <a:spLocks noGrp="1"/>
          </p:cNvSpPr>
          <p:nvPr>
            <p:ph type="sldNum" sz="quarter" idx="12"/>
          </p:nvPr>
        </p:nvSpPr>
        <p:spPr/>
        <p:txBody>
          <a:bodyPr/>
          <a:lstStyle/>
          <a:p>
            <a:fld id="{297D565E-4276-9B48-85A3-2830844F8193}" type="slidenum">
              <a:rPr lang="en-US" smtClean="0"/>
              <a:t>‹#›</a:t>
            </a:fld>
            <a:endParaRPr lang="en-US"/>
          </a:p>
        </p:txBody>
      </p:sp>
    </p:spTree>
    <p:extLst>
      <p:ext uri="{BB962C8B-B14F-4D97-AF65-F5344CB8AC3E}">
        <p14:creationId xmlns:p14="http://schemas.microsoft.com/office/powerpoint/2010/main" val="268446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70972-1406-3AD6-814B-7CCD85C57878}"/>
              </a:ext>
            </a:extLst>
          </p:cNvPr>
          <p:cNvSpPr>
            <a:spLocks noGrp="1"/>
          </p:cNvSpPr>
          <p:nvPr>
            <p:ph type="title"/>
          </p:nvPr>
        </p:nvSpPr>
        <p:spPr>
          <a:xfrm>
            <a:off x="108667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8E10BD-6BA2-6011-A329-A385B4E6A08A}"/>
              </a:ext>
            </a:extLst>
          </p:cNvPr>
          <p:cNvSpPr>
            <a:spLocks noGrp="1"/>
          </p:cNvSpPr>
          <p:nvPr>
            <p:ph idx="1"/>
          </p:nvPr>
        </p:nvSpPr>
        <p:spPr>
          <a:xfrm>
            <a:off x="543007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5DA688-1FC9-6EB4-4D8F-69127FD0088E}"/>
              </a:ext>
            </a:extLst>
          </p:cNvPr>
          <p:cNvSpPr>
            <a:spLocks noGrp="1"/>
          </p:cNvSpPr>
          <p:nvPr>
            <p:ph type="body" sz="half" idx="2"/>
          </p:nvPr>
        </p:nvSpPr>
        <p:spPr>
          <a:xfrm>
            <a:off x="108667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5BA66-FE2A-89A1-9628-1C682B822D23}"/>
              </a:ext>
            </a:extLst>
          </p:cNvPr>
          <p:cNvSpPr>
            <a:spLocks noGrp="1"/>
          </p:cNvSpPr>
          <p:nvPr>
            <p:ph type="dt" sz="half" idx="10"/>
          </p:nvPr>
        </p:nvSpPr>
        <p:spPr/>
        <p:txBody>
          <a:bodyPr/>
          <a:lstStyle/>
          <a:p>
            <a:fld id="{47F712E2-7317-834D-8345-22AFFE275845}" type="datetimeFigureOut">
              <a:rPr lang="en-US" smtClean="0"/>
              <a:t>6/27/25</a:t>
            </a:fld>
            <a:endParaRPr lang="en-US"/>
          </a:p>
        </p:txBody>
      </p:sp>
      <p:sp>
        <p:nvSpPr>
          <p:cNvPr id="6" name="Footer Placeholder 5">
            <a:extLst>
              <a:ext uri="{FF2B5EF4-FFF2-40B4-BE49-F238E27FC236}">
                <a16:creationId xmlns:a16="http://schemas.microsoft.com/office/drawing/2014/main" id="{32698AC9-B0E1-E6A2-D22C-9C1746F9F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E147D-A25A-3BDA-3BA9-A494264CBC28}"/>
              </a:ext>
            </a:extLst>
          </p:cNvPr>
          <p:cNvSpPr>
            <a:spLocks noGrp="1"/>
          </p:cNvSpPr>
          <p:nvPr>
            <p:ph type="sldNum" sz="quarter" idx="12"/>
          </p:nvPr>
        </p:nvSpPr>
        <p:spPr/>
        <p:txBody>
          <a:bodyPr/>
          <a:lstStyle/>
          <a:p>
            <a:fld id="{297D565E-4276-9B48-85A3-2830844F8193}" type="slidenum">
              <a:rPr lang="en-US" smtClean="0"/>
              <a:t>‹#›</a:t>
            </a:fld>
            <a:endParaRPr lang="en-US"/>
          </a:p>
        </p:txBody>
      </p:sp>
    </p:spTree>
    <p:extLst>
      <p:ext uri="{BB962C8B-B14F-4D97-AF65-F5344CB8AC3E}">
        <p14:creationId xmlns:p14="http://schemas.microsoft.com/office/powerpoint/2010/main" val="301774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D1FA7-3782-BCFE-ECE5-246616B57F06}"/>
              </a:ext>
            </a:extLst>
          </p:cNvPr>
          <p:cNvSpPr>
            <a:spLocks noGrp="1"/>
          </p:cNvSpPr>
          <p:nvPr>
            <p:ph type="title"/>
          </p:nvPr>
        </p:nvSpPr>
        <p:spPr>
          <a:xfrm>
            <a:off x="108667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5FDB3C-6C15-2076-94E7-B01FFB4273EB}"/>
              </a:ext>
            </a:extLst>
          </p:cNvPr>
          <p:cNvSpPr>
            <a:spLocks noGrp="1"/>
          </p:cNvSpPr>
          <p:nvPr>
            <p:ph type="pic" idx="1"/>
          </p:nvPr>
        </p:nvSpPr>
        <p:spPr>
          <a:xfrm>
            <a:off x="543007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3E7FB4-CCA9-08DC-4F32-F6E0C3B523BF}"/>
              </a:ext>
            </a:extLst>
          </p:cNvPr>
          <p:cNvSpPr>
            <a:spLocks noGrp="1"/>
          </p:cNvSpPr>
          <p:nvPr>
            <p:ph type="body" sz="half" idx="2"/>
          </p:nvPr>
        </p:nvSpPr>
        <p:spPr>
          <a:xfrm>
            <a:off x="108667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2845A-DCAB-B275-92BF-100E0B5B599E}"/>
              </a:ext>
            </a:extLst>
          </p:cNvPr>
          <p:cNvSpPr>
            <a:spLocks noGrp="1"/>
          </p:cNvSpPr>
          <p:nvPr>
            <p:ph type="dt" sz="half" idx="10"/>
          </p:nvPr>
        </p:nvSpPr>
        <p:spPr/>
        <p:txBody>
          <a:bodyPr/>
          <a:lstStyle/>
          <a:p>
            <a:fld id="{47F712E2-7317-834D-8345-22AFFE275845}" type="datetimeFigureOut">
              <a:rPr lang="en-US" smtClean="0"/>
              <a:t>6/27/25</a:t>
            </a:fld>
            <a:endParaRPr lang="en-US"/>
          </a:p>
        </p:txBody>
      </p:sp>
      <p:sp>
        <p:nvSpPr>
          <p:cNvPr id="6" name="Footer Placeholder 5">
            <a:extLst>
              <a:ext uri="{FF2B5EF4-FFF2-40B4-BE49-F238E27FC236}">
                <a16:creationId xmlns:a16="http://schemas.microsoft.com/office/drawing/2014/main" id="{EE54015F-8E20-78F0-B51A-46AFC2A3F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BE115-4D5A-43E7-7FFF-DF97DB7C8106}"/>
              </a:ext>
            </a:extLst>
          </p:cNvPr>
          <p:cNvSpPr>
            <a:spLocks noGrp="1"/>
          </p:cNvSpPr>
          <p:nvPr>
            <p:ph type="sldNum" sz="quarter" idx="12"/>
          </p:nvPr>
        </p:nvSpPr>
        <p:spPr/>
        <p:txBody>
          <a:bodyPr/>
          <a:lstStyle/>
          <a:p>
            <a:fld id="{297D565E-4276-9B48-85A3-2830844F8193}" type="slidenum">
              <a:rPr lang="en-US" smtClean="0"/>
              <a:t>‹#›</a:t>
            </a:fld>
            <a:endParaRPr lang="en-US"/>
          </a:p>
        </p:txBody>
      </p:sp>
    </p:spTree>
    <p:extLst>
      <p:ext uri="{BB962C8B-B14F-4D97-AF65-F5344CB8AC3E}">
        <p14:creationId xmlns:p14="http://schemas.microsoft.com/office/powerpoint/2010/main" val="234677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9D47E-B619-1B80-E5D7-185C7F38F49F}"/>
              </a:ext>
            </a:extLst>
          </p:cNvPr>
          <p:cNvSpPr>
            <a:spLocks noGrp="1"/>
          </p:cNvSpPr>
          <p:nvPr>
            <p:ph type="title"/>
          </p:nvPr>
        </p:nvSpPr>
        <p:spPr>
          <a:xfrm>
            <a:off x="1086678"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B4CDC21-D89E-85B8-2D5B-BB2AEAABDB5F}"/>
              </a:ext>
            </a:extLst>
          </p:cNvPr>
          <p:cNvSpPr>
            <a:spLocks noGrp="1"/>
          </p:cNvSpPr>
          <p:nvPr>
            <p:ph type="body" idx="1"/>
          </p:nvPr>
        </p:nvSpPr>
        <p:spPr>
          <a:xfrm>
            <a:off x="1086678"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87C70C-AF93-3322-266E-1110354BA715}"/>
              </a:ext>
            </a:extLst>
          </p:cNvPr>
          <p:cNvSpPr>
            <a:spLocks noGrp="1"/>
          </p:cNvSpPr>
          <p:nvPr>
            <p:ph type="dt" sz="half" idx="2"/>
          </p:nvPr>
        </p:nvSpPr>
        <p:spPr>
          <a:xfrm>
            <a:off x="1086678"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ibre Franklin" pitchFamily="2" charset="77"/>
              </a:defRPr>
            </a:lvl1pPr>
          </a:lstStyle>
          <a:p>
            <a:fld id="{47F712E2-7317-834D-8345-22AFFE275845}" type="datetimeFigureOut">
              <a:rPr lang="en-US" smtClean="0"/>
              <a:pPr/>
              <a:t>6/27/25</a:t>
            </a:fld>
            <a:endParaRPr lang="en-US" dirty="0"/>
          </a:p>
        </p:txBody>
      </p:sp>
      <p:sp>
        <p:nvSpPr>
          <p:cNvPr id="5" name="Footer Placeholder 4">
            <a:extLst>
              <a:ext uri="{FF2B5EF4-FFF2-40B4-BE49-F238E27FC236}">
                <a16:creationId xmlns:a16="http://schemas.microsoft.com/office/drawing/2014/main" id="{A4F77483-2201-6A90-BDA8-9146B13109FE}"/>
              </a:ext>
            </a:extLst>
          </p:cNvPr>
          <p:cNvSpPr>
            <a:spLocks noGrp="1"/>
          </p:cNvSpPr>
          <p:nvPr>
            <p:ph type="ftr" sz="quarter" idx="3"/>
          </p:nvPr>
        </p:nvSpPr>
        <p:spPr>
          <a:xfrm>
            <a:off x="4287078"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ibre Franklin" pitchFamily="2" charset="77"/>
              </a:defRPr>
            </a:lvl1pPr>
          </a:lstStyle>
          <a:p>
            <a:endParaRPr lang="en-US" dirty="0"/>
          </a:p>
        </p:txBody>
      </p:sp>
      <p:sp>
        <p:nvSpPr>
          <p:cNvPr id="6" name="Slide Number Placeholder 5">
            <a:extLst>
              <a:ext uri="{FF2B5EF4-FFF2-40B4-BE49-F238E27FC236}">
                <a16:creationId xmlns:a16="http://schemas.microsoft.com/office/drawing/2014/main" id="{2DB4E96D-E523-710B-8417-250D454DE182}"/>
              </a:ext>
            </a:extLst>
          </p:cNvPr>
          <p:cNvSpPr>
            <a:spLocks noGrp="1"/>
          </p:cNvSpPr>
          <p:nvPr>
            <p:ph type="sldNum" sz="quarter" idx="4"/>
          </p:nvPr>
        </p:nvSpPr>
        <p:spPr>
          <a:xfrm>
            <a:off x="885907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ibre Franklin" pitchFamily="2" charset="77"/>
              </a:defRPr>
            </a:lvl1pPr>
          </a:lstStyle>
          <a:p>
            <a:fld id="{297D565E-4276-9B48-85A3-2830844F8193}" type="slidenum">
              <a:rPr lang="en-US" smtClean="0"/>
              <a:pPr/>
              <a:t>‹#›</a:t>
            </a:fld>
            <a:endParaRPr lang="en-US" dirty="0"/>
          </a:p>
        </p:txBody>
      </p:sp>
      <p:sp>
        <p:nvSpPr>
          <p:cNvPr id="9" name="Rectangle 8">
            <a:extLst>
              <a:ext uri="{FF2B5EF4-FFF2-40B4-BE49-F238E27FC236}">
                <a16:creationId xmlns:a16="http://schemas.microsoft.com/office/drawing/2014/main" id="{1E28B7F9-C075-478B-7E51-DE44DDE935BE}"/>
              </a:ext>
            </a:extLst>
          </p:cNvPr>
          <p:cNvSpPr/>
          <p:nvPr userDrawn="1"/>
        </p:nvSpPr>
        <p:spPr>
          <a:xfrm>
            <a:off x="0" y="5068956"/>
            <a:ext cx="407504" cy="1788007"/>
          </a:xfrm>
          <a:prstGeom prst="rect">
            <a:avLst/>
          </a:prstGeom>
          <a:solidFill>
            <a:srgbClr val="C5C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814993-48A8-B71D-FE77-A47EA9ABCA38}"/>
              </a:ext>
            </a:extLst>
          </p:cNvPr>
          <p:cNvSpPr/>
          <p:nvPr userDrawn="1"/>
        </p:nvSpPr>
        <p:spPr>
          <a:xfrm>
            <a:off x="0" y="3071189"/>
            <a:ext cx="407504" cy="1997767"/>
          </a:xfrm>
          <a:prstGeom prst="rect">
            <a:avLst/>
          </a:prstGeom>
          <a:solidFill>
            <a:srgbClr val="07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6A6A74F-675F-E7D7-9AD5-CF3434BE3B0F}"/>
              </a:ext>
            </a:extLst>
          </p:cNvPr>
          <p:cNvSpPr/>
          <p:nvPr userDrawn="1"/>
        </p:nvSpPr>
        <p:spPr>
          <a:xfrm>
            <a:off x="0" y="-37685"/>
            <a:ext cx="407504" cy="3108875"/>
          </a:xfrm>
          <a:prstGeom prst="rect">
            <a:avLst/>
          </a:prstGeom>
          <a:solidFill>
            <a:srgbClr val="02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6F27F40-A320-CD42-4B6E-84914E3A4543}"/>
              </a:ext>
            </a:extLst>
          </p:cNvPr>
          <p:cNvSpPr/>
          <p:nvPr userDrawn="1"/>
        </p:nvSpPr>
        <p:spPr>
          <a:xfrm>
            <a:off x="467139" y="5068956"/>
            <a:ext cx="79513" cy="1788007"/>
          </a:xfrm>
          <a:prstGeom prst="rect">
            <a:avLst/>
          </a:prstGeom>
          <a:solidFill>
            <a:srgbClr val="C5C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C85F8CA-5F4A-0377-B30C-B14E40292BF9}"/>
              </a:ext>
            </a:extLst>
          </p:cNvPr>
          <p:cNvSpPr/>
          <p:nvPr userDrawn="1"/>
        </p:nvSpPr>
        <p:spPr>
          <a:xfrm>
            <a:off x="467139" y="3071189"/>
            <a:ext cx="79513" cy="1997767"/>
          </a:xfrm>
          <a:prstGeom prst="rect">
            <a:avLst/>
          </a:prstGeom>
          <a:solidFill>
            <a:srgbClr val="07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188C373-FDB2-E2AD-83A6-7B18FE1BE416}"/>
              </a:ext>
            </a:extLst>
          </p:cNvPr>
          <p:cNvSpPr/>
          <p:nvPr userDrawn="1"/>
        </p:nvSpPr>
        <p:spPr>
          <a:xfrm>
            <a:off x="467139" y="-37685"/>
            <a:ext cx="79513" cy="3108875"/>
          </a:xfrm>
          <a:prstGeom prst="rect">
            <a:avLst/>
          </a:prstGeom>
          <a:solidFill>
            <a:srgbClr val="02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0071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07476F"/>
          </a:solidFill>
          <a:latin typeface="Libre Franklin" pitchFamily="2" charset="77"/>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Libre Franklin" pitchFamily="2" charset="77"/>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Libre Franklin" pitchFamily="2" charset="77"/>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Libre Franklin" pitchFamily="2" charset="77"/>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Libre Franklin" pitchFamily="2" charset="77"/>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Libre Franklin"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pp.leg.wa.gov/wac/default.aspx?cite=131-16-09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killstandardswa.org/" TargetMode="External"/><Relationship Id="rId7" Type="http://schemas.openxmlformats.org/officeDocument/2006/relationships/hyperlink" Target="https://app.leg.wa.gov/wac/default.aspx?cite=131-16-09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s3.amazonaws.com/PCRN/docs/Employability_Skills_Framework_OnePager_20180212.pdf" TargetMode="External"/><Relationship Id="rId5" Type="http://schemas.openxmlformats.org/officeDocument/2006/relationships/hyperlink" Target="https://www.sbctc.edu/resources/documents/colleges-staff/programs-services/professional-technical/procertmanualv3_instructor.pdf" TargetMode="External"/><Relationship Id="rId4" Type="http://schemas.openxmlformats.org/officeDocument/2006/relationships/hyperlink" Target="https://www.sbctc.edu/colleges-staff/programs-services/professional-technical/faculty-certificatio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sv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svg"/><Relationship Id="rId2" Type="http://schemas.openxmlformats.org/officeDocument/2006/relationships/notesSlide" Target="../notesSlides/notesSlide3.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svg"/><Relationship Id="rId5" Type="http://schemas.openxmlformats.org/officeDocument/2006/relationships/image" Target="../media/image3.pn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hyperlink" Target="https://app.leg.wa.gov/wac/default.aspx?cite=131-16-093" TargetMode="External"/><Relationship Id="rId2" Type="http://schemas.openxmlformats.org/officeDocument/2006/relationships/hyperlink" Target="https://app.leg.wa.gov/wac/default.aspx?cite=131-16-092" TargetMode="External"/><Relationship Id="rId1" Type="http://schemas.openxmlformats.org/officeDocument/2006/relationships/slideLayout" Target="../slideLayouts/slideLayout2.xml"/><Relationship Id="rId4" Type="http://schemas.openxmlformats.org/officeDocument/2006/relationships/hyperlink" Target="https://app.leg.wa.gov/wac/default.aspx?cite=131-16-09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5AAF-3E2C-0215-2C97-652F8C570EF8}"/>
              </a:ext>
            </a:extLst>
          </p:cNvPr>
          <p:cNvSpPr>
            <a:spLocks noGrp="1"/>
          </p:cNvSpPr>
          <p:nvPr>
            <p:ph type="ctrTitle"/>
          </p:nvPr>
        </p:nvSpPr>
        <p:spPr>
          <a:xfrm>
            <a:off x="1524000" y="1749973"/>
            <a:ext cx="9144000" cy="2387600"/>
          </a:xfrm>
        </p:spPr>
        <p:txBody>
          <a:bodyPr>
            <a:noAutofit/>
          </a:bodyPr>
          <a:lstStyle/>
          <a:p>
            <a:pPr algn="l">
              <a:spcAft>
                <a:spcPts val="600"/>
              </a:spcAft>
            </a:pPr>
            <a:r>
              <a:rPr lang="en-US" sz="4800" dirty="0"/>
              <a:t>Skill Standards for Professional-Technical College Instructors</a:t>
            </a:r>
          </a:p>
        </p:txBody>
      </p:sp>
      <p:sp>
        <p:nvSpPr>
          <p:cNvPr id="3" name="Subtitle 2">
            <a:extLst>
              <a:ext uri="{FF2B5EF4-FFF2-40B4-BE49-F238E27FC236}">
                <a16:creationId xmlns:a16="http://schemas.microsoft.com/office/drawing/2014/main" id="{306496B2-B737-AD55-59C7-C6CD869E50CA}"/>
              </a:ext>
            </a:extLst>
          </p:cNvPr>
          <p:cNvSpPr>
            <a:spLocks noGrp="1"/>
          </p:cNvSpPr>
          <p:nvPr>
            <p:ph type="subTitle" idx="1"/>
          </p:nvPr>
        </p:nvSpPr>
        <p:spPr>
          <a:xfrm>
            <a:off x="1524000" y="4635061"/>
            <a:ext cx="9144000" cy="857085"/>
          </a:xfrm>
        </p:spPr>
        <p:txBody>
          <a:bodyPr>
            <a:normAutofit fontScale="92500" lnSpcReduction="10000"/>
          </a:bodyPr>
          <a:lstStyle/>
          <a:p>
            <a:pPr algn="l"/>
            <a:r>
              <a:rPr lang="en-US" dirty="0">
                <a:latin typeface="Libre Franklin Medium" pitchFamily="2" charset="77"/>
              </a:rPr>
              <a:t>A Tool to Drive Student Success and </a:t>
            </a:r>
            <a:br>
              <a:rPr lang="en-US" dirty="0">
                <a:latin typeface="Libre Franklin Medium" pitchFamily="2" charset="77"/>
              </a:rPr>
            </a:br>
            <a:r>
              <a:rPr lang="en-US" dirty="0">
                <a:latin typeface="Libre Franklin Medium" pitchFamily="2" charset="77"/>
              </a:rPr>
              <a:t>Faculty Professional Development</a:t>
            </a:r>
          </a:p>
        </p:txBody>
      </p:sp>
      <p:sp>
        <p:nvSpPr>
          <p:cNvPr id="4" name="TextBox 3">
            <a:extLst>
              <a:ext uri="{FF2B5EF4-FFF2-40B4-BE49-F238E27FC236}">
                <a16:creationId xmlns:a16="http://schemas.microsoft.com/office/drawing/2014/main" id="{D09FD43A-043C-3B2B-FD59-A6C5CDEE59F3}"/>
              </a:ext>
            </a:extLst>
          </p:cNvPr>
          <p:cNvSpPr txBox="1"/>
          <p:nvPr/>
        </p:nvSpPr>
        <p:spPr>
          <a:xfrm>
            <a:off x="1524000" y="1519140"/>
            <a:ext cx="6064469" cy="461665"/>
          </a:xfrm>
          <a:prstGeom prst="rect">
            <a:avLst/>
          </a:prstGeom>
          <a:noFill/>
        </p:spPr>
        <p:txBody>
          <a:bodyPr wrap="square" rtlCol="0">
            <a:spAutoFit/>
          </a:bodyPr>
          <a:lstStyle/>
          <a:p>
            <a:r>
              <a:rPr lang="en-US" sz="2400" b="1" dirty="0">
                <a:solidFill>
                  <a:srgbClr val="0276BB"/>
                </a:solidFill>
                <a:latin typeface="Libre Franklin SemiBold" pitchFamily="2" charset="77"/>
              </a:rPr>
              <a:t>2024 WASHINGTON STATE</a:t>
            </a:r>
            <a:endParaRPr lang="en-US" sz="2400" b="1" dirty="0">
              <a:latin typeface="Libre Franklin SemiBold" pitchFamily="2" charset="77"/>
            </a:endParaRPr>
          </a:p>
        </p:txBody>
      </p:sp>
    </p:spTree>
    <p:extLst>
      <p:ext uri="{BB962C8B-B14F-4D97-AF65-F5344CB8AC3E}">
        <p14:creationId xmlns:p14="http://schemas.microsoft.com/office/powerpoint/2010/main" val="2969722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29AD-77DC-67E7-3864-9C71027F11FD}"/>
              </a:ext>
            </a:extLst>
          </p:cNvPr>
          <p:cNvSpPr>
            <a:spLocks noGrp="1"/>
          </p:cNvSpPr>
          <p:nvPr>
            <p:ph type="title"/>
          </p:nvPr>
        </p:nvSpPr>
        <p:spPr/>
        <p:txBody>
          <a:bodyPr/>
          <a:lstStyle/>
          <a:p>
            <a:r>
              <a:rPr lang="en-US" dirty="0"/>
              <a:t>Skill Standards Taxonomy</a:t>
            </a:r>
          </a:p>
        </p:txBody>
      </p:sp>
      <p:pic>
        <p:nvPicPr>
          <p:cNvPr id="11" name="Content Placeholder 10" descr="Skill standards outline the skills and abilities required for job success. They are composed of critical work functions that describe major work responsibilities. Each critical work function has within it multiple key activities which are required to meet the critical work function. Within each key activity are performance indicators, which are the performance measures to meet the key activity, and technical knowledge, the knowledge, skills, and abilities to do the work.">
            <a:extLst>
              <a:ext uri="{FF2B5EF4-FFF2-40B4-BE49-F238E27FC236}">
                <a16:creationId xmlns:a16="http://schemas.microsoft.com/office/drawing/2014/main" id="{91616336-DD3A-961D-8E0F-EB7F49D478BE}"/>
              </a:ext>
            </a:extLst>
          </p:cNvPr>
          <p:cNvPicPr>
            <a:picLocks noGrp="1" noChangeAspect="1"/>
          </p:cNvPicPr>
          <p:nvPr>
            <p:ph idx="1"/>
          </p:nvPr>
        </p:nvPicPr>
        <p:blipFill>
          <a:blip r:embed="rId3"/>
          <a:stretch>
            <a:fillRect/>
          </a:stretch>
        </p:blipFill>
        <p:spPr>
          <a:xfrm>
            <a:off x="1086678" y="1624165"/>
            <a:ext cx="10515600" cy="4506686"/>
          </a:xfrm>
        </p:spPr>
      </p:pic>
    </p:spTree>
    <p:extLst>
      <p:ext uri="{BB962C8B-B14F-4D97-AF65-F5344CB8AC3E}">
        <p14:creationId xmlns:p14="http://schemas.microsoft.com/office/powerpoint/2010/main" val="401159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FD754-6788-E577-FB84-BF80E75DB9A6}"/>
              </a:ext>
            </a:extLst>
          </p:cNvPr>
          <p:cNvSpPr>
            <a:spLocks noGrp="1"/>
          </p:cNvSpPr>
          <p:nvPr>
            <p:ph type="title"/>
          </p:nvPr>
        </p:nvSpPr>
        <p:spPr>
          <a:xfrm>
            <a:off x="1086678" y="365125"/>
            <a:ext cx="10515600" cy="1325563"/>
          </a:xfrm>
        </p:spPr>
        <p:txBody>
          <a:bodyPr/>
          <a:lstStyle/>
          <a:p>
            <a:r>
              <a:rPr lang="en-US" dirty="0"/>
              <a:t>What Are Critical Work </a:t>
            </a:r>
            <a:br>
              <a:rPr lang="en-US" dirty="0"/>
            </a:br>
            <a:r>
              <a:rPr lang="en-US" dirty="0"/>
              <a:t>Functions (CWFs)?</a:t>
            </a:r>
          </a:p>
        </p:txBody>
      </p:sp>
      <p:sp>
        <p:nvSpPr>
          <p:cNvPr id="3" name="Content Placeholder 2">
            <a:extLst>
              <a:ext uri="{FF2B5EF4-FFF2-40B4-BE49-F238E27FC236}">
                <a16:creationId xmlns:a16="http://schemas.microsoft.com/office/drawing/2014/main" id="{CAFF992F-D997-D24A-37CF-2D0B17E91886}"/>
              </a:ext>
            </a:extLst>
          </p:cNvPr>
          <p:cNvSpPr>
            <a:spLocks noGrp="1"/>
          </p:cNvSpPr>
          <p:nvPr>
            <p:ph idx="1"/>
          </p:nvPr>
        </p:nvSpPr>
        <p:spPr>
          <a:xfrm>
            <a:off x="1086678" y="1825625"/>
            <a:ext cx="10515600" cy="4351338"/>
          </a:xfrm>
        </p:spPr>
        <p:txBody>
          <a:bodyPr>
            <a:normAutofit/>
          </a:bodyPr>
          <a:lstStyle/>
          <a:p>
            <a:r>
              <a:rPr lang="en-US" dirty="0"/>
              <a:t>Critical work functions define, </a:t>
            </a:r>
            <a:br>
              <a:rPr lang="en-US" dirty="0"/>
            </a:br>
            <a:r>
              <a:rPr lang="en-US" dirty="0"/>
              <a:t>“</a:t>
            </a:r>
            <a:r>
              <a:rPr lang="en-US" i="1" dirty="0"/>
              <a:t>What are my major responsibilities at work?”</a:t>
            </a:r>
            <a:endParaRPr lang="en-US" dirty="0"/>
          </a:p>
          <a:p>
            <a:r>
              <a:rPr lang="en-US" dirty="0"/>
              <a:t>Critical work functions encompass broad, main roles.</a:t>
            </a:r>
          </a:p>
          <a:p>
            <a:endParaRPr lang="en-US" dirty="0"/>
          </a:p>
          <a:p>
            <a:r>
              <a:rPr lang="en-US" dirty="0"/>
              <a:t>Example: </a:t>
            </a:r>
          </a:p>
          <a:p>
            <a:pPr lvl="1"/>
            <a:r>
              <a:rPr lang="en-US" dirty="0"/>
              <a:t>Critical Work Function A: Manage Learning Environments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145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F7FD-9BB4-9B31-A490-BDA04D1A5803}"/>
              </a:ext>
            </a:extLst>
          </p:cNvPr>
          <p:cNvSpPr>
            <a:spLocks noGrp="1"/>
          </p:cNvSpPr>
          <p:nvPr>
            <p:ph type="title"/>
          </p:nvPr>
        </p:nvSpPr>
        <p:spPr/>
        <p:txBody>
          <a:bodyPr/>
          <a:lstStyle/>
          <a:p>
            <a:r>
              <a:rPr lang="en-US" dirty="0"/>
              <a:t>Critical Work Functions</a:t>
            </a:r>
          </a:p>
        </p:txBody>
      </p:sp>
      <p:sp>
        <p:nvSpPr>
          <p:cNvPr id="3" name="Content Placeholder 2">
            <a:extLst>
              <a:ext uri="{FF2B5EF4-FFF2-40B4-BE49-F238E27FC236}">
                <a16:creationId xmlns:a16="http://schemas.microsoft.com/office/drawing/2014/main" id="{530B99FF-6178-249C-63FD-7B6D7E75F814}"/>
              </a:ext>
            </a:extLst>
          </p:cNvPr>
          <p:cNvSpPr>
            <a:spLocks noGrp="1"/>
          </p:cNvSpPr>
          <p:nvPr>
            <p:ph idx="1"/>
          </p:nvPr>
        </p:nvSpPr>
        <p:spPr>
          <a:xfrm>
            <a:off x="1086678" y="1825625"/>
            <a:ext cx="10515600" cy="4839126"/>
          </a:xfrm>
        </p:spPr>
        <p:txBody>
          <a:bodyPr>
            <a:normAutofit fontScale="92500"/>
          </a:bodyPr>
          <a:lstStyle/>
          <a:p>
            <a:r>
              <a:rPr lang="en-US" b="1" dirty="0"/>
              <a:t>There are 8 critical work functions in the 2024 Skill Standards:</a:t>
            </a:r>
          </a:p>
          <a:p>
            <a:pPr lvl="1"/>
            <a:r>
              <a:rPr lang="en-US" dirty="0"/>
              <a:t>CWF A: Manage Learning Environments</a:t>
            </a:r>
          </a:p>
          <a:p>
            <a:pPr lvl="1"/>
            <a:r>
              <a:rPr lang="en-US" dirty="0"/>
              <a:t>CWF B: Develop Outcomes, Assessments, and Curricula</a:t>
            </a:r>
          </a:p>
          <a:p>
            <a:pPr lvl="1"/>
            <a:r>
              <a:rPr lang="en-US" dirty="0"/>
              <a:t>CWF C: Develop and Review Programs</a:t>
            </a:r>
          </a:p>
          <a:p>
            <a:pPr lvl="1"/>
            <a:r>
              <a:rPr lang="en-US" dirty="0"/>
              <a:t>CWF D: Provide Student Instruction</a:t>
            </a:r>
          </a:p>
          <a:p>
            <a:pPr lvl="1"/>
            <a:r>
              <a:rPr lang="en-US" dirty="0"/>
              <a:t>CWF E: Provide Support and Guidance to Students </a:t>
            </a:r>
          </a:p>
          <a:p>
            <a:pPr lvl="1"/>
            <a:r>
              <a:rPr lang="en-US" dirty="0"/>
              <a:t>CWF F: Perform Administrative and Program Management Functions</a:t>
            </a:r>
          </a:p>
          <a:p>
            <a:pPr lvl="1"/>
            <a:r>
              <a:rPr lang="en-US" dirty="0"/>
              <a:t>CWF G: Create and Maintain a Professional Environment</a:t>
            </a:r>
          </a:p>
          <a:p>
            <a:pPr lvl="1"/>
            <a:r>
              <a:rPr lang="en-US" dirty="0"/>
              <a:t>CWF H: Promote the Program and Collaborate with College Administration on Student Recruitment</a:t>
            </a:r>
          </a:p>
          <a:p>
            <a:endParaRPr lang="en-US" dirty="0"/>
          </a:p>
        </p:txBody>
      </p:sp>
    </p:spTree>
    <p:extLst>
      <p:ext uri="{BB962C8B-B14F-4D97-AF65-F5344CB8AC3E}">
        <p14:creationId xmlns:p14="http://schemas.microsoft.com/office/powerpoint/2010/main" val="1986291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C944-56A6-104D-E854-40C8FFA1FB11}"/>
              </a:ext>
            </a:extLst>
          </p:cNvPr>
          <p:cNvSpPr>
            <a:spLocks noGrp="1"/>
          </p:cNvSpPr>
          <p:nvPr>
            <p:ph type="title"/>
          </p:nvPr>
        </p:nvSpPr>
        <p:spPr>
          <a:xfrm>
            <a:off x="1086678" y="365125"/>
            <a:ext cx="10515600" cy="1325563"/>
          </a:xfrm>
        </p:spPr>
        <p:txBody>
          <a:bodyPr/>
          <a:lstStyle/>
          <a:p>
            <a:r>
              <a:rPr lang="en-US" dirty="0"/>
              <a:t>What Are Key Activities (KAs)?</a:t>
            </a:r>
          </a:p>
        </p:txBody>
      </p:sp>
      <p:sp>
        <p:nvSpPr>
          <p:cNvPr id="3" name="Content Placeholder 2">
            <a:extLst>
              <a:ext uri="{FF2B5EF4-FFF2-40B4-BE49-F238E27FC236}">
                <a16:creationId xmlns:a16="http://schemas.microsoft.com/office/drawing/2014/main" id="{1D73B373-D0C3-5A65-51D8-B1A179AD6F88}"/>
              </a:ext>
            </a:extLst>
          </p:cNvPr>
          <p:cNvSpPr>
            <a:spLocks noGrp="1"/>
          </p:cNvSpPr>
          <p:nvPr>
            <p:ph idx="1"/>
          </p:nvPr>
        </p:nvSpPr>
        <p:spPr>
          <a:xfrm>
            <a:off x="1086678" y="1825625"/>
            <a:ext cx="10515600" cy="4351338"/>
          </a:xfrm>
        </p:spPr>
        <p:txBody>
          <a:bodyPr>
            <a:normAutofit lnSpcReduction="10000"/>
          </a:bodyPr>
          <a:lstStyle/>
          <a:p>
            <a:r>
              <a:rPr lang="en-US" dirty="0"/>
              <a:t>Key activities answer the question, </a:t>
            </a:r>
            <a:br>
              <a:rPr lang="en-US" dirty="0"/>
            </a:br>
            <a:r>
              <a:rPr lang="en-US" dirty="0"/>
              <a:t>“What do I need to do to carry out critical work functions?”</a:t>
            </a:r>
          </a:p>
          <a:p>
            <a:r>
              <a:rPr lang="en-US" dirty="0"/>
              <a:t>Key activities describe specific sets of tasks.</a:t>
            </a:r>
          </a:p>
          <a:p>
            <a:endParaRPr lang="en-US" dirty="0"/>
          </a:p>
          <a:p>
            <a:r>
              <a:rPr lang="en-US" dirty="0"/>
              <a:t>Example:</a:t>
            </a:r>
          </a:p>
          <a:p>
            <a:pPr lvl="1"/>
            <a:r>
              <a:rPr lang="en-US" b="1" dirty="0"/>
              <a:t>Critical Work Function A: </a:t>
            </a:r>
            <a:r>
              <a:rPr lang="en-US" dirty="0"/>
              <a:t>Manage Learning Environments</a:t>
            </a:r>
          </a:p>
          <a:p>
            <a:pPr lvl="1"/>
            <a:r>
              <a:rPr lang="en-US" b="1" dirty="0"/>
              <a:t>Key Activity A1: </a:t>
            </a:r>
            <a:r>
              <a:rPr lang="en-US" dirty="0"/>
              <a:t>Research, evaluate, and obtain required equipment, systems, tools, supplies, and/or other materials</a:t>
            </a:r>
          </a:p>
          <a:p>
            <a:endParaRPr lang="en-US" dirty="0"/>
          </a:p>
          <a:p>
            <a:endParaRPr lang="en-US" dirty="0"/>
          </a:p>
          <a:p>
            <a:endParaRPr lang="en-US" dirty="0"/>
          </a:p>
        </p:txBody>
      </p:sp>
    </p:spTree>
    <p:extLst>
      <p:ext uri="{BB962C8B-B14F-4D97-AF65-F5344CB8AC3E}">
        <p14:creationId xmlns:p14="http://schemas.microsoft.com/office/powerpoint/2010/main" val="97422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653F-219C-6100-46B4-7127F1F3492B}"/>
              </a:ext>
            </a:extLst>
          </p:cNvPr>
          <p:cNvSpPr>
            <a:spLocks noGrp="1"/>
          </p:cNvSpPr>
          <p:nvPr>
            <p:ph type="title"/>
          </p:nvPr>
        </p:nvSpPr>
        <p:spPr>
          <a:xfrm>
            <a:off x="1086678" y="365125"/>
            <a:ext cx="10515600" cy="1325563"/>
          </a:xfrm>
        </p:spPr>
        <p:txBody>
          <a:bodyPr>
            <a:normAutofit/>
          </a:bodyPr>
          <a:lstStyle/>
          <a:p>
            <a:r>
              <a:rPr lang="en-US" sz="4300" dirty="0"/>
              <a:t>What Are Performance Indicators (PI)?</a:t>
            </a:r>
          </a:p>
        </p:txBody>
      </p:sp>
      <p:sp>
        <p:nvSpPr>
          <p:cNvPr id="3" name="Content Placeholder 2">
            <a:extLst>
              <a:ext uri="{FF2B5EF4-FFF2-40B4-BE49-F238E27FC236}">
                <a16:creationId xmlns:a16="http://schemas.microsoft.com/office/drawing/2014/main" id="{DBD87454-9C2B-4446-06CE-EB9FE4DFC44E}"/>
              </a:ext>
            </a:extLst>
          </p:cNvPr>
          <p:cNvSpPr>
            <a:spLocks noGrp="1"/>
          </p:cNvSpPr>
          <p:nvPr>
            <p:ph idx="1"/>
          </p:nvPr>
        </p:nvSpPr>
        <p:spPr>
          <a:xfrm>
            <a:off x="1087438" y="1825625"/>
            <a:ext cx="10515600" cy="4667250"/>
          </a:xfrm>
        </p:spPr>
        <p:txBody>
          <a:bodyPr>
            <a:normAutofit lnSpcReduction="10000"/>
          </a:bodyPr>
          <a:lstStyle/>
          <a:p>
            <a:r>
              <a:rPr lang="en-US" dirty="0"/>
              <a:t>Performance indicators answer, </a:t>
            </a:r>
            <a:br>
              <a:rPr lang="en-US" dirty="0"/>
            </a:br>
            <a:r>
              <a:rPr lang="en-US" dirty="0"/>
              <a:t>“</a:t>
            </a:r>
            <a:r>
              <a:rPr lang="en-US" i="1" dirty="0"/>
              <a:t>How do we know when key activities are performed well?”</a:t>
            </a:r>
          </a:p>
          <a:p>
            <a:r>
              <a:rPr lang="en-US" dirty="0"/>
              <a:t>Performance indicators focus on measures.</a:t>
            </a:r>
          </a:p>
          <a:p>
            <a:r>
              <a:rPr lang="en-US" dirty="0"/>
              <a:t>Example:</a:t>
            </a:r>
          </a:p>
          <a:p>
            <a:pPr lvl="1"/>
            <a:r>
              <a:rPr lang="en-US" b="1" dirty="0"/>
              <a:t>Critical Work Function A: </a:t>
            </a:r>
            <a:r>
              <a:rPr lang="en-US" dirty="0"/>
              <a:t>Manage Learning Environments</a:t>
            </a:r>
          </a:p>
          <a:p>
            <a:pPr lvl="1"/>
            <a:r>
              <a:rPr lang="en-US" b="1" dirty="0"/>
              <a:t>Key Activity A1: </a:t>
            </a:r>
            <a:r>
              <a:rPr lang="en-US" dirty="0"/>
              <a:t>Research, evaluate, and obtain required equipment, systems, tools, supplies, and/or other materials</a:t>
            </a:r>
          </a:p>
          <a:p>
            <a:pPr lvl="2"/>
            <a:r>
              <a:rPr lang="en-US" b="1" dirty="0"/>
              <a:t>Performance Indicator 1: </a:t>
            </a:r>
            <a:r>
              <a:rPr lang="en-US" dirty="0"/>
              <a:t>Adequate supplies and materials are maintained with a focus on overcoming barriers to entry, ensuring that all students have access to the necessary resources. (B)</a:t>
            </a:r>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153305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DCD21-6386-7BED-4452-B1862D413DD8}"/>
              </a:ext>
            </a:extLst>
          </p:cNvPr>
          <p:cNvSpPr>
            <a:spLocks noGrp="1"/>
          </p:cNvSpPr>
          <p:nvPr>
            <p:ph type="title"/>
          </p:nvPr>
        </p:nvSpPr>
        <p:spPr>
          <a:xfrm>
            <a:off x="1086678" y="365125"/>
            <a:ext cx="10515600" cy="1325563"/>
          </a:xfrm>
        </p:spPr>
        <p:txBody>
          <a:bodyPr/>
          <a:lstStyle/>
          <a:p>
            <a:r>
              <a:rPr lang="en-US" dirty="0"/>
              <a:t>What Is Technical Knowledge (TK)?</a:t>
            </a:r>
          </a:p>
        </p:txBody>
      </p:sp>
      <p:sp>
        <p:nvSpPr>
          <p:cNvPr id="3" name="Content Placeholder 2">
            <a:extLst>
              <a:ext uri="{FF2B5EF4-FFF2-40B4-BE49-F238E27FC236}">
                <a16:creationId xmlns:a16="http://schemas.microsoft.com/office/drawing/2014/main" id="{80A056EC-1A7D-B271-BF43-0C12ABE55BF7}"/>
              </a:ext>
            </a:extLst>
          </p:cNvPr>
          <p:cNvSpPr>
            <a:spLocks noGrp="1"/>
          </p:cNvSpPr>
          <p:nvPr>
            <p:ph idx="1"/>
          </p:nvPr>
        </p:nvSpPr>
        <p:spPr>
          <a:xfrm>
            <a:off x="1087438" y="1825625"/>
            <a:ext cx="10515600" cy="4667250"/>
          </a:xfrm>
        </p:spPr>
        <p:txBody>
          <a:bodyPr>
            <a:normAutofit fontScale="77500" lnSpcReduction="20000"/>
          </a:bodyPr>
          <a:lstStyle/>
          <a:p>
            <a:r>
              <a:rPr lang="en-US" dirty="0"/>
              <a:t>Technical knowledge specifies,</a:t>
            </a:r>
            <a:br>
              <a:rPr lang="en-US" dirty="0"/>
            </a:br>
            <a:r>
              <a:rPr lang="en-US" dirty="0"/>
              <a:t>“</a:t>
            </a:r>
            <a:r>
              <a:rPr lang="en-US" i="1" dirty="0"/>
              <a:t>What technical skills, knowledge, and abilities are needed to perform a task with excellence?”</a:t>
            </a:r>
          </a:p>
          <a:p>
            <a:r>
              <a:rPr lang="en-US" dirty="0"/>
              <a:t>Technical knowledge articulates the know-how.</a:t>
            </a:r>
          </a:p>
          <a:p>
            <a:r>
              <a:rPr lang="en-US" dirty="0"/>
              <a:t>Example:</a:t>
            </a:r>
          </a:p>
          <a:p>
            <a:pPr lvl="1"/>
            <a:r>
              <a:rPr lang="en-US" b="1" dirty="0"/>
              <a:t>Critical Work Function A: </a:t>
            </a:r>
            <a:r>
              <a:rPr lang="en-US" dirty="0"/>
              <a:t>Manage Learning Environments</a:t>
            </a:r>
          </a:p>
          <a:p>
            <a:pPr lvl="1"/>
            <a:r>
              <a:rPr lang="en-US" b="1" dirty="0"/>
              <a:t>Key Activity A1: </a:t>
            </a:r>
            <a:r>
              <a:rPr lang="en-US" dirty="0"/>
              <a:t>Research, evaluate, and obtain required equipment, systems, tools, supplies, and/or other materials</a:t>
            </a:r>
          </a:p>
          <a:p>
            <a:pPr lvl="2"/>
            <a:r>
              <a:rPr lang="en-US" b="1" dirty="0"/>
              <a:t>Performance Indicator 1: </a:t>
            </a:r>
            <a:r>
              <a:rPr lang="en-US" dirty="0"/>
              <a:t>Adequate supplies and materials are maintained with a focus on overcoming barriers to entry, ensuring that all students have access to the necessary resources. (B)</a:t>
            </a:r>
          </a:p>
          <a:p>
            <a:pPr lvl="2"/>
            <a:r>
              <a:rPr lang="en-US" b="1" dirty="0"/>
              <a:t>Technical Knowledge 1: </a:t>
            </a:r>
            <a:r>
              <a:rPr lang="en-US" dirty="0"/>
              <a:t>Knowledge of ergonomics, with an understanding of how ergonomic considerations can support diverse learning styles and provide equitable access. (B)</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9775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E5D039-F0E5-93AB-B1D2-DBC5229CE8C2}"/>
              </a:ext>
            </a:extLst>
          </p:cNvPr>
          <p:cNvSpPr>
            <a:spLocks noGrp="1"/>
          </p:cNvSpPr>
          <p:nvPr>
            <p:ph type="title"/>
          </p:nvPr>
        </p:nvSpPr>
        <p:spPr/>
        <p:txBody>
          <a:bodyPr/>
          <a:lstStyle/>
          <a:p>
            <a:r>
              <a:rPr lang="en-US" dirty="0"/>
              <a:t>Skill Standards Preview</a:t>
            </a:r>
          </a:p>
        </p:txBody>
      </p:sp>
      <p:pic>
        <p:nvPicPr>
          <p:cNvPr id="5" name="Content Placeholder 4">
            <a:extLst>
              <a:ext uri="{FF2B5EF4-FFF2-40B4-BE49-F238E27FC236}">
                <a16:creationId xmlns:a16="http://schemas.microsoft.com/office/drawing/2014/main" id="{52D4B1A8-D0F2-F2A5-9DF6-AE82996798F2}"/>
              </a:ext>
            </a:extLst>
          </p:cNvPr>
          <p:cNvPicPr>
            <a:picLocks noGrp="1" noChangeAspect="1"/>
          </p:cNvPicPr>
          <p:nvPr>
            <p:ph idx="1"/>
          </p:nvPr>
        </p:nvPicPr>
        <p:blipFill>
          <a:blip r:embed="rId3"/>
          <a:stretch/>
        </p:blipFill>
        <p:spPr>
          <a:xfrm>
            <a:off x="5514680" y="90343"/>
            <a:ext cx="5967167" cy="6709788"/>
          </a:xfrm>
          <a:prstGeom prst="rect">
            <a:avLst/>
          </a:prstGeom>
        </p:spPr>
      </p:pic>
      <p:sp>
        <p:nvSpPr>
          <p:cNvPr id="4" name="Text Placeholder 3">
            <a:extLst>
              <a:ext uri="{FF2B5EF4-FFF2-40B4-BE49-F238E27FC236}">
                <a16:creationId xmlns:a16="http://schemas.microsoft.com/office/drawing/2014/main" id="{FA3880A0-B354-1A3C-A004-E44AB64B3E30}"/>
              </a:ext>
            </a:extLst>
          </p:cNvPr>
          <p:cNvSpPr>
            <a:spLocks noGrp="1"/>
          </p:cNvSpPr>
          <p:nvPr>
            <p:ph type="body" sz="half" idx="2"/>
          </p:nvPr>
        </p:nvSpPr>
        <p:spPr/>
        <p:txBody>
          <a:bodyPr/>
          <a:lstStyle/>
          <a:p>
            <a:r>
              <a:rPr lang="en-US" dirty="0"/>
              <a:t>Here’s an example from the skill standards document, showing how the key activities, performance indicators, and technical knowledge relate to the critical work function. </a:t>
            </a:r>
          </a:p>
          <a:p>
            <a:r>
              <a:rPr lang="en-US" dirty="0"/>
              <a:t>Note that the performance indicators and technical knowledge are further broken down into levels of instructor proficiency:  baseline, intermediate, </a:t>
            </a:r>
            <a:br>
              <a:rPr lang="en-US" dirty="0"/>
            </a:br>
            <a:r>
              <a:rPr lang="en-US" dirty="0"/>
              <a:t>and mastery.</a:t>
            </a:r>
          </a:p>
        </p:txBody>
      </p:sp>
    </p:spTree>
    <p:extLst>
      <p:ext uri="{BB962C8B-B14F-4D97-AF65-F5344CB8AC3E}">
        <p14:creationId xmlns:p14="http://schemas.microsoft.com/office/powerpoint/2010/main" val="2658718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E5C6A-AF46-C6DD-BC72-1C9FFC3F43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A99DFE-8036-6D5E-34EB-E988EAF6B41C}"/>
              </a:ext>
            </a:extLst>
          </p:cNvPr>
          <p:cNvSpPr>
            <a:spLocks noGrp="1"/>
          </p:cNvSpPr>
          <p:nvPr>
            <p:ph type="ctrTitle"/>
          </p:nvPr>
        </p:nvSpPr>
        <p:spPr/>
        <p:txBody>
          <a:bodyPr/>
          <a:lstStyle/>
          <a:p>
            <a:pPr algn="l"/>
            <a:r>
              <a:rPr lang="en-US" dirty="0"/>
              <a:t>Professional Development Plans</a:t>
            </a:r>
          </a:p>
        </p:txBody>
      </p:sp>
      <p:sp>
        <p:nvSpPr>
          <p:cNvPr id="5" name="Subtitle 4">
            <a:extLst>
              <a:ext uri="{FF2B5EF4-FFF2-40B4-BE49-F238E27FC236}">
                <a16:creationId xmlns:a16="http://schemas.microsoft.com/office/drawing/2014/main" id="{68AACDAC-9B99-0B77-D80C-75AA97FB7C0F}"/>
              </a:ext>
            </a:extLst>
          </p:cNvPr>
          <p:cNvSpPr>
            <a:spLocks noGrp="1"/>
          </p:cNvSpPr>
          <p:nvPr>
            <p:ph type="subTitle" idx="1"/>
          </p:nvPr>
        </p:nvSpPr>
        <p:spPr/>
        <p:txBody>
          <a:bodyPr/>
          <a:lstStyle/>
          <a:p>
            <a:pPr algn="l"/>
            <a:r>
              <a:rPr lang="en-US" dirty="0"/>
              <a:t>How the skill standards factor into your PDP</a:t>
            </a:r>
          </a:p>
        </p:txBody>
      </p:sp>
    </p:spTree>
    <p:extLst>
      <p:ext uri="{BB962C8B-B14F-4D97-AF65-F5344CB8AC3E}">
        <p14:creationId xmlns:p14="http://schemas.microsoft.com/office/powerpoint/2010/main" val="396726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BF9B-A126-538D-20E3-D605B17E6296}"/>
              </a:ext>
            </a:extLst>
          </p:cNvPr>
          <p:cNvSpPr>
            <a:spLocks noGrp="1"/>
          </p:cNvSpPr>
          <p:nvPr>
            <p:ph type="title"/>
          </p:nvPr>
        </p:nvSpPr>
        <p:spPr/>
        <p:txBody>
          <a:bodyPr/>
          <a:lstStyle/>
          <a:p>
            <a:r>
              <a:rPr lang="en-US" dirty="0"/>
              <a:t>What’s the Benefit of a Professional Development Plan (PDP)?</a:t>
            </a:r>
          </a:p>
        </p:txBody>
      </p:sp>
      <p:sp>
        <p:nvSpPr>
          <p:cNvPr id="3" name="Content Placeholder 2">
            <a:extLst>
              <a:ext uri="{FF2B5EF4-FFF2-40B4-BE49-F238E27FC236}">
                <a16:creationId xmlns:a16="http://schemas.microsoft.com/office/drawing/2014/main" id="{B0E01364-1612-75A6-C114-F01997409EC4}"/>
              </a:ext>
            </a:extLst>
          </p:cNvPr>
          <p:cNvSpPr>
            <a:spLocks noGrp="1"/>
          </p:cNvSpPr>
          <p:nvPr>
            <p:ph idx="1"/>
          </p:nvPr>
        </p:nvSpPr>
        <p:spPr/>
        <p:txBody>
          <a:bodyPr>
            <a:normAutofit fontScale="92500" lnSpcReduction="10000"/>
          </a:bodyPr>
          <a:lstStyle/>
          <a:p>
            <a:r>
              <a:rPr lang="en-US" sz="2800" dirty="0"/>
              <a:t>Individualized to meet the needs of each faculty member</a:t>
            </a:r>
          </a:p>
          <a:p>
            <a:r>
              <a:rPr lang="en-US" sz="2800" dirty="0"/>
              <a:t>Includes instructor’s and administrator’s assessment of strengths and opportunities for growth</a:t>
            </a:r>
          </a:p>
          <a:p>
            <a:r>
              <a:rPr lang="en-US" sz="2800" dirty="0"/>
              <a:t>Focuses on reaching professional goals as a facilitator </a:t>
            </a:r>
            <a:br>
              <a:rPr lang="en-US" sz="2800" dirty="0"/>
            </a:br>
            <a:r>
              <a:rPr lang="en-US" sz="2800" dirty="0"/>
              <a:t>of learning</a:t>
            </a:r>
            <a:endParaRPr lang="en-US" dirty="0"/>
          </a:p>
          <a:p>
            <a:r>
              <a:rPr lang="en-US" sz="2800" dirty="0"/>
              <a:t>Activities include measurable outcomes linked to the </a:t>
            </a:r>
            <a:br>
              <a:rPr lang="en-US" sz="2800" dirty="0"/>
            </a:br>
            <a:r>
              <a:rPr lang="en-US" sz="2800" dirty="0"/>
              <a:t>skill standards</a:t>
            </a:r>
          </a:p>
          <a:p>
            <a:r>
              <a:rPr lang="en-US" sz="2800" dirty="0"/>
              <a:t>Timeline for completion of activities</a:t>
            </a:r>
          </a:p>
          <a:p>
            <a:endParaRPr lang="en-US" dirty="0"/>
          </a:p>
          <a:p>
            <a:endParaRPr lang="en-US" dirty="0"/>
          </a:p>
        </p:txBody>
      </p:sp>
    </p:spTree>
    <p:extLst>
      <p:ext uri="{BB962C8B-B14F-4D97-AF65-F5344CB8AC3E}">
        <p14:creationId xmlns:p14="http://schemas.microsoft.com/office/powerpoint/2010/main" val="25286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AD75-BEC4-5852-7CFC-A116FCA373C9}"/>
              </a:ext>
            </a:extLst>
          </p:cNvPr>
          <p:cNvSpPr>
            <a:spLocks noGrp="1"/>
          </p:cNvSpPr>
          <p:nvPr>
            <p:ph type="title"/>
          </p:nvPr>
        </p:nvSpPr>
        <p:spPr>
          <a:xfrm>
            <a:off x="1086678" y="365125"/>
            <a:ext cx="10515600" cy="1325563"/>
          </a:xfrm>
        </p:spPr>
        <p:txBody>
          <a:bodyPr/>
          <a:lstStyle/>
          <a:p>
            <a:r>
              <a:rPr lang="en-US" dirty="0"/>
              <a:t>What’s Required For My PDP?</a:t>
            </a:r>
          </a:p>
        </p:txBody>
      </p:sp>
      <p:sp>
        <p:nvSpPr>
          <p:cNvPr id="3" name="Content Placeholder 2">
            <a:extLst>
              <a:ext uri="{FF2B5EF4-FFF2-40B4-BE49-F238E27FC236}">
                <a16:creationId xmlns:a16="http://schemas.microsoft.com/office/drawing/2014/main" id="{904929E3-A9B7-2ACA-76D4-D0E929CE70B0}"/>
              </a:ext>
            </a:extLst>
          </p:cNvPr>
          <p:cNvSpPr>
            <a:spLocks noGrp="1"/>
          </p:cNvSpPr>
          <p:nvPr>
            <p:ph idx="1"/>
          </p:nvPr>
        </p:nvSpPr>
        <p:spPr>
          <a:xfrm>
            <a:off x="1086678" y="1825625"/>
            <a:ext cx="10515600" cy="4351338"/>
          </a:xfrm>
        </p:spPr>
        <p:txBody>
          <a:bodyPr>
            <a:normAutofit fontScale="92500" lnSpcReduction="10000"/>
          </a:bodyPr>
          <a:lstStyle/>
          <a:p>
            <a:r>
              <a:rPr lang="en-US" dirty="0"/>
              <a:t>Minimum of five (5) performance outcomes and related activities</a:t>
            </a:r>
          </a:p>
          <a:p>
            <a:r>
              <a:rPr lang="en-US" dirty="0"/>
              <a:t>Must include the following Critical Work Functions:</a:t>
            </a:r>
          </a:p>
          <a:p>
            <a:pPr lvl="1"/>
            <a:r>
              <a:rPr lang="en-US" dirty="0"/>
              <a:t>CWF A: Manage Learning Environments </a:t>
            </a:r>
          </a:p>
          <a:p>
            <a:pPr lvl="1"/>
            <a:r>
              <a:rPr lang="en-US" dirty="0"/>
              <a:t>CWF B: Develop Outcomes, Assessments, and Curricula </a:t>
            </a:r>
          </a:p>
          <a:p>
            <a:pPr lvl="1"/>
            <a:r>
              <a:rPr lang="en-US" dirty="0"/>
              <a:t>CWF D: Provide Student Instruction</a:t>
            </a:r>
          </a:p>
          <a:p>
            <a:r>
              <a:rPr lang="en-US" b="1" dirty="0"/>
              <a:t>Professional technical faculty have flexibility in selecting performance outcomes and related activities outside of those legislatively required by </a:t>
            </a:r>
            <a:r>
              <a:rPr lang="en-US" dirty="0">
                <a:solidFill>
                  <a:srgbClr val="0276BB"/>
                </a:solidFill>
                <a:hlinkClick r:id="rId3">
                  <a:extLst>
                    <a:ext uri="{A12FA001-AC4F-418D-AE19-62706E023703}">
                      <ahyp:hlinkClr xmlns:ahyp="http://schemas.microsoft.com/office/drawing/2018/hyperlinkcolor" val="tx"/>
                    </a:ext>
                  </a:extLst>
                </a:hlinkClick>
              </a:rPr>
              <a:t>Washington Administrative Code 131-16-092 to 094.</a:t>
            </a:r>
            <a:endParaRPr lang="en-US" dirty="0">
              <a:solidFill>
                <a:srgbClr val="0276BB"/>
              </a:solidFill>
            </a:endParaRPr>
          </a:p>
          <a:p>
            <a:endParaRPr lang="en-US" dirty="0"/>
          </a:p>
          <a:p>
            <a:pPr lvl="1"/>
            <a:endParaRPr lang="en-US" dirty="0"/>
          </a:p>
        </p:txBody>
      </p:sp>
    </p:spTree>
    <p:extLst>
      <p:ext uri="{BB962C8B-B14F-4D97-AF65-F5344CB8AC3E}">
        <p14:creationId xmlns:p14="http://schemas.microsoft.com/office/powerpoint/2010/main" val="416225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B6D8-7AFE-BBCB-63F7-A1D4273184F7}"/>
              </a:ext>
            </a:extLst>
          </p:cNvPr>
          <p:cNvSpPr>
            <a:spLocks noGrp="1"/>
          </p:cNvSpPr>
          <p:nvPr>
            <p:ph type="title"/>
          </p:nvPr>
        </p:nvSpPr>
        <p:spPr>
          <a:xfrm>
            <a:off x="1086678" y="365125"/>
            <a:ext cx="10515600" cy="1325563"/>
          </a:xfrm>
        </p:spPr>
        <p:txBody>
          <a:bodyPr/>
          <a:lstStyle/>
          <a:p>
            <a:r>
              <a:rPr lang="en-US" dirty="0"/>
              <a:t>What Are the Skill Standards for Professional-Technical Faculty?</a:t>
            </a:r>
          </a:p>
        </p:txBody>
      </p:sp>
      <p:sp>
        <p:nvSpPr>
          <p:cNvPr id="3" name="Content Placeholder 2">
            <a:extLst>
              <a:ext uri="{FF2B5EF4-FFF2-40B4-BE49-F238E27FC236}">
                <a16:creationId xmlns:a16="http://schemas.microsoft.com/office/drawing/2014/main" id="{E21E3BC1-64D1-82CE-AB9B-28F3FA50A1F8}"/>
              </a:ext>
            </a:extLst>
          </p:cNvPr>
          <p:cNvSpPr>
            <a:spLocks noGrp="1"/>
          </p:cNvSpPr>
          <p:nvPr>
            <p:ph idx="1"/>
          </p:nvPr>
        </p:nvSpPr>
        <p:spPr>
          <a:xfrm>
            <a:off x="1086678" y="1825625"/>
            <a:ext cx="10515600" cy="4351338"/>
          </a:xfrm>
        </p:spPr>
        <p:txBody>
          <a:bodyPr>
            <a:normAutofit fontScale="85000" lnSpcReduction="20000"/>
          </a:bodyPr>
          <a:lstStyle/>
          <a:p>
            <a:pPr marL="0" indent="0">
              <a:lnSpc>
                <a:spcPct val="110000"/>
              </a:lnSpc>
              <a:buNone/>
            </a:pPr>
            <a:r>
              <a:rPr lang="en-US" dirty="0"/>
              <a:t>Washington’s community and technical colleges use a shared set of skill standards that outline the knowledge, skills, and abilities instructors need to succeed in professional-technical programs.</a:t>
            </a:r>
          </a:p>
          <a:p>
            <a:pPr marL="0" indent="0">
              <a:lnSpc>
                <a:spcPct val="110000"/>
              </a:lnSpc>
              <a:buNone/>
            </a:pPr>
            <a:r>
              <a:rPr lang="en-US" dirty="0"/>
              <a:t>The </a:t>
            </a:r>
            <a:r>
              <a:rPr lang="en-US" b="1" dirty="0"/>
              <a:t>Skill Standards for Professional-Technical Faculty</a:t>
            </a:r>
            <a:r>
              <a:rPr lang="en-US" dirty="0"/>
              <a:t>:</a:t>
            </a:r>
          </a:p>
          <a:p>
            <a:pPr>
              <a:lnSpc>
                <a:spcPct val="110000"/>
              </a:lnSpc>
            </a:pPr>
            <a:r>
              <a:rPr lang="en-US" dirty="0"/>
              <a:t>Reflect what high-quality teaching looks like today</a:t>
            </a:r>
          </a:p>
          <a:p>
            <a:pPr>
              <a:lnSpc>
                <a:spcPct val="110000"/>
              </a:lnSpc>
            </a:pPr>
            <a:r>
              <a:rPr lang="en-US" dirty="0"/>
              <a:t>Provide clear, measurable expectations</a:t>
            </a:r>
          </a:p>
          <a:p>
            <a:pPr>
              <a:lnSpc>
                <a:spcPct val="110000"/>
              </a:lnSpc>
            </a:pPr>
            <a:r>
              <a:rPr lang="en-US" dirty="0"/>
              <a:t>Support professional growth at all levels</a:t>
            </a:r>
          </a:p>
          <a:p>
            <a:pPr marL="0" indent="0">
              <a:lnSpc>
                <a:spcPct val="110000"/>
              </a:lnSpc>
              <a:buNone/>
            </a:pPr>
            <a:r>
              <a:rPr lang="en-US" b="1" dirty="0"/>
              <a:t>The updated skill standards were shaped by instructors, for instructors, </a:t>
            </a:r>
            <a:r>
              <a:rPr lang="en-US" dirty="0"/>
              <a:t>and integrate a strong focus on equity and inclusion in current teaching practices.</a:t>
            </a:r>
          </a:p>
          <a:p>
            <a:pPr>
              <a:lnSpc>
                <a:spcPct val="110000"/>
              </a:lnSpc>
            </a:pPr>
            <a:endParaRPr lang="en-US" dirty="0"/>
          </a:p>
        </p:txBody>
      </p:sp>
    </p:spTree>
    <p:extLst>
      <p:ext uri="{BB962C8B-B14F-4D97-AF65-F5344CB8AC3E}">
        <p14:creationId xmlns:p14="http://schemas.microsoft.com/office/powerpoint/2010/main" val="2063083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A904-2C2A-8B9C-CE51-7FEDE569A855}"/>
              </a:ext>
            </a:extLst>
          </p:cNvPr>
          <p:cNvSpPr>
            <a:spLocks noGrp="1"/>
          </p:cNvSpPr>
          <p:nvPr>
            <p:ph type="title"/>
          </p:nvPr>
        </p:nvSpPr>
        <p:spPr/>
        <p:txBody>
          <a:bodyPr/>
          <a:lstStyle/>
          <a:p>
            <a:r>
              <a:rPr lang="en-US" dirty="0"/>
              <a:t>Step One: Incorporate Required CWFs Into PDP Template</a:t>
            </a:r>
            <a:endParaRPr lang="en-US" i="1" dirty="0"/>
          </a:p>
        </p:txBody>
      </p:sp>
      <p:sp>
        <p:nvSpPr>
          <p:cNvPr id="3" name="Content Placeholder 2">
            <a:extLst>
              <a:ext uri="{FF2B5EF4-FFF2-40B4-BE49-F238E27FC236}">
                <a16:creationId xmlns:a16="http://schemas.microsoft.com/office/drawing/2014/main" id="{30D589A3-4DDB-F3AC-C7D8-4C1D4597C407}"/>
              </a:ext>
            </a:extLst>
          </p:cNvPr>
          <p:cNvSpPr>
            <a:spLocks noGrp="1"/>
          </p:cNvSpPr>
          <p:nvPr>
            <p:ph idx="1"/>
          </p:nvPr>
        </p:nvSpPr>
        <p:spPr/>
        <p:txBody>
          <a:bodyPr>
            <a:normAutofit fontScale="77500" lnSpcReduction="20000"/>
          </a:bodyPr>
          <a:lstStyle/>
          <a:p>
            <a:pPr marL="0" indent="0">
              <a:buNone/>
            </a:pPr>
            <a:r>
              <a:rPr lang="en-US" b="1" i="1" dirty="0"/>
              <a:t>Note that PDP templates vary by institution</a:t>
            </a:r>
          </a:p>
          <a:p>
            <a:r>
              <a:rPr lang="en-US" dirty="0"/>
              <a:t>Start with CWF A: Manage Learning Environments (page 13 of Skill Standards 2024 Edition)</a:t>
            </a:r>
          </a:p>
          <a:p>
            <a:pPr lvl="1"/>
            <a:r>
              <a:rPr lang="en-US" dirty="0"/>
              <a:t>Select Key Activity </a:t>
            </a:r>
          </a:p>
          <a:p>
            <a:pPr lvl="1"/>
            <a:r>
              <a:rPr lang="en-US" dirty="0"/>
              <a:t>Based on your level of proficiency, select Performance Indicator (PI)</a:t>
            </a:r>
          </a:p>
          <a:p>
            <a:pPr lvl="1"/>
            <a:r>
              <a:rPr lang="en-US" dirty="0"/>
              <a:t>Based on your level of proficiency, select Technical Knowledge (TK)</a:t>
            </a:r>
          </a:p>
          <a:p>
            <a:pPr lvl="1"/>
            <a:r>
              <a:rPr lang="en-US" dirty="0"/>
              <a:t>If proficient in all PI/TK at one level, select a stretch goal in the </a:t>
            </a:r>
            <a:br>
              <a:rPr lang="en-US" dirty="0"/>
            </a:br>
            <a:r>
              <a:rPr lang="en-US" dirty="0"/>
              <a:t>next level</a:t>
            </a:r>
          </a:p>
          <a:p>
            <a:r>
              <a:rPr lang="en-US" dirty="0"/>
              <a:t>Repeat for Critical Work Function B: Develop Outcomes, Assessments, and Curricula</a:t>
            </a:r>
          </a:p>
          <a:p>
            <a:r>
              <a:rPr lang="en-US" dirty="0"/>
              <a:t>Repeat for Critical Work Function D: Provide Student Instruction</a:t>
            </a:r>
          </a:p>
          <a:p>
            <a:pPr marL="457200" lvl="1"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61077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CC3FD-3294-796C-F5F5-C9B7187FD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9092D-0B5B-C98E-575E-239A20FFBE28}"/>
              </a:ext>
            </a:extLst>
          </p:cNvPr>
          <p:cNvSpPr>
            <a:spLocks noGrp="1"/>
          </p:cNvSpPr>
          <p:nvPr>
            <p:ph type="title"/>
          </p:nvPr>
        </p:nvSpPr>
        <p:spPr/>
        <p:txBody>
          <a:bodyPr>
            <a:normAutofit fontScale="90000"/>
          </a:bodyPr>
          <a:lstStyle/>
          <a:p>
            <a:r>
              <a:rPr lang="en-US" sz="3600" dirty="0"/>
              <a:t>Step Two: Incorporate Your Choice of Additional Performance Outcomes Into PDP Template</a:t>
            </a:r>
            <a:endParaRPr lang="en-US" sz="3600" i="1" dirty="0"/>
          </a:p>
        </p:txBody>
      </p:sp>
      <p:sp>
        <p:nvSpPr>
          <p:cNvPr id="3" name="Content Placeholder 2">
            <a:extLst>
              <a:ext uri="{FF2B5EF4-FFF2-40B4-BE49-F238E27FC236}">
                <a16:creationId xmlns:a16="http://schemas.microsoft.com/office/drawing/2014/main" id="{39481470-7BE8-3A45-7017-474B2B9ECB66}"/>
              </a:ext>
            </a:extLst>
          </p:cNvPr>
          <p:cNvSpPr>
            <a:spLocks noGrp="1"/>
          </p:cNvSpPr>
          <p:nvPr>
            <p:ph idx="1"/>
          </p:nvPr>
        </p:nvSpPr>
        <p:spPr/>
        <p:txBody>
          <a:bodyPr>
            <a:normAutofit fontScale="92500"/>
          </a:bodyPr>
          <a:lstStyle/>
          <a:p>
            <a:r>
              <a:rPr lang="en-US" dirty="0"/>
              <a:t>Follow the same process to incorporate additional performance outcomes of your own choosing into your plan. This flexibility is designed to help you select what’s most beneficial to you and your students.</a:t>
            </a:r>
          </a:p>
          <a:p>
            <a:pPr lvl="1"/>
            <a:r>
              <a:rPr lang="en-US" dirty="0"/>
              <a:t>Select Key Activity. </a:t>
            </a:r>
          </a:p>
          <a:p>
            <a:pPr lvl="1"/>
            <a:r>
              <a:rPr lang="en-US" dirty="0"/>
              <a:t>Based on your level of proficiency, select Performance Indicator (PI).</a:t>
            </a:r>
          </a:p>
          <a:p>
            <a:pPr lvl="1"/>
            <a:r>
              <a:rPr lang="en-US" dirty="0"/>
              <a:t>Based on your level of proficiency, select Technical Knowledge (TK).</a:t>
            </a:r>
          </a:p>
          <a:p>
            <a:pPr lvl="1"/>
            <a:r>
              <a:rPr lang="en-US" dirty="0"/>
              <a:t>If proficient in all PI/TK at one level, select a stretch goal in the </a:t>
            </a:r>
            <a:br>
              <a:rPr lang="en-US" dirty="0"/>
            </a:br>
            <a:r>
              <a:rPr lang="en-US" dirty="0"/>
              <a:t>next level.</a:t>
            </a:r>
          </a:p>
          <a:p>
            <a:endParaRPr lang="en-US" dirty="0"/>
          </a:p>
          <a:p>
            <a:pPr marL="457200" lvl="1"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2076358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806-4DF8-07A0-1356-9EBE79AEDFFD}"/>
              </a:ext>
            </a:extLst>
          </p:cNvPr>
          <p:cNvSpPr>
            <a:spLocks noGrp="1"/>
          </p:cNvSpPr>
          <p:nvPr>
            <p:ph type="title"/>
          </p:nvPr>
        </p:nvSpPr>
        <p:spPr/>
        <p:txBody>
          <a:bodyPr/>
          <a:lstStyle/>
          <a:p>
            <a:r>
              <a:rPr lang="en-US" dirty="0"/>
              <a:t>PDP Elements: What, How, When?</a:t>
            </a:r>
          </a:p>
        </p:txBody>
      </p:sp>
      <p:sp>
        <p:nvSpPr>
          <p:cNvPr id="3" name="Content Placeholder 2">
            <a:extLst>
              <a:ext uri="{FF2B5EF4-FFF2-40B4-BE49-F238E27FC236}">
                <a16:creationId xmlns:a16="http://schemas.microsoft.com/office/drawing/2014/main" id="{780D4AB5-D26D-E9C0-F173-1346745476E5}"/>
              </a:ext>
            </a:extLst>
          </p:cNvPr>
          <p:cNvSpPr>
            <a:spLocks noGrp="1"/>
          </p:cNvSpPr>
          <p:nvPr>
            <p:ph idx="1"/>
          </p:nvPr>
        </p:nvSpPr>
        <p:spPr/>
        <p:txBody>
          <a:bodyPr/>
          <a:lstStyle/>
          <a:p>
            <a:r>
              <a:rPr lang="en-US" dirty="0"/>
              <a:t>Each performance outcome in your PDP should identify the critical work function, key activity, performance indicator(s) and technical knowledge. </a:t>
            </a:r>
          </a:p>
          <a:p>
            <a:r>
              <a:rPr lang="en-US" dirty="0"/>
              <a:t>Additionally, complete the following in detail for each performance outcome:</a:t>
            </a:r>
          </a:p>
          <a:p>
            <a:pPr lvl="1"/>
            <a:r>
              <a:rPr lang="en-US" dirty="0"/>
              <a:t>Description – describe </a:t>
            </a:r>
            <a:r>
              <a:rPr lang="en-US" b="1" dirty="0"/>
              <a:t>what</a:t>
            </a:r>
            <a:r>
              <a:rPr lang="en-US" dirty="0"/>
              <a:t> you’ll do to complete the activity.</a:t>
            </a:r>
          </a:p>
          <a:p>
            <a:pPr lvl="1"/>
            <a:r>
              <a:rPr lang="en-US" dirty="0"/>
              <a:t>Method – </a:t>
            </a:r>
            <a:r>
              <a:rPr lang="en-US" b="1" dirty="0"/>
              <a:t>how</a:t>
            </a:r>
            <a:r>
              <a:rPr lang="en-US" dirty="0"/>
              <a:t> will you accomplish it?</a:t>
            </a:r>
          </a:p>
          <a:p>
            <a:pPr lvl="1"/>
            <a:r>
              <a:rPr lang="en-US" dirty="0"/>
              <a:t>Due date – by </a:t>
            </a:r>
            <a:r>
              <a:rPr lang="en-US" b="1" dirty="0"/>
              <a:t>when</a:t>
            </a:r>
            <a:r>
              <a:rPr lang="en-US" dirty="0"/>
              <a:t>?</a:t>
            </a:r>
          </a:p>
        </p:txBody>
      </p:sp>
    </p:spTree>
    <p:extLst>
      <p:ext uri="{BB962C8B-B14F-4D97-AF65-F5344CB8AC3E}">
        <p14:creationId xmlns:p14="http://schemas.microsoft.com/office/powerpoint/2010/main" val="1912767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F313-B483-C940-3DBB-2D763F9014F8}"/>
              </a:ext>
            </a:extLst>
          </p:cNvPr>
          <p:cNvSpPr>
            <a:spLocks noGrp="1"/>
          </p:cNvSpPr>
          <p:nvPr>
            <p:ph type="title"/>
          </p:nvPr>
        </p:nvSpPr>
        <p:spPr/>
        <p:txBody>
          <a:bodyPr>
            <a:normAutofit fontScale="90000"/>
          </a:bodyPr>
          <a:lstStyle/>
          <a:p>
            <a:br>
              <a:rPr lang="en-US" dirty="0"/>
            </a:br>
            <a:r>
              <a:rPr lang="en-US" dirty="0"/>
              <a:t>Sample 1: Initial 3-Year Professional and Technical Certification Plan</a:t>
            </a:r>
            <a:br>
              <a:rPr lang="en-US" dirty="0"/>
            </a:br>
            <a:endParaRPr lang="en-US" dirty="0"/>
          </a:p>
        </p:txBody>
      </p:sp>
      <p:sp>
        <p:nvSpPr>
          <p:cNvPr id="3" name="Content Placeholder 2">
            <a:extLst>
              <a:ext uri="{FF2B5EF4-FFF2-40B4-BE49-F238E27FC236}">
                <a16:creationId xmlns:a16="http://schemas.microsoft.com/office/drawing/2014/main" id="{D29CE26B-C8AC-A2EA-2994-7322D1B11F19}"/>
              </a:ext>
            </a:extLst>
          </p:cNvPr>
          <p:cNvSpPr>
            <a:spLocks noGrp="1"/>
          </p:cNvSpPr>
          <p:nvPr>
            <p:ph idx="1"/>
          </p:nvPr>
        </p:nvSpPr>
        <p:spPr>
          <a:xfrm>
            <a:off x="1086678" y="1825625"/>
            <a:ext cx="10515600" cy="4787826"/>
          </a:xfrm>
        </p:spPr>
        <p:txBody>
          <a:bodyPr>
            <a:normAutofit fontScale="62500" lnSpcReduction="20000"/>
          </a:bodyPr>
          <a:lstStyle/>
          <a:p>
            <a:pPr marL="0" indent="0">
              <a:buNone/>
            </a:pPr>
            <a:r>
              <a:rPr lang="en-US" b="1" dirty="0"/>
              <a:t>Performance Outcome 1:</a:t>
            </a:r>
          </a:p>
          <a:p>
            <a:r>
              <a:rPr lang="en-US" dirty="0"/>
              <a:t>Update outcomes for the Criminal Justice program.</a:t>
            </a:r>
          </a:p>
          <a:p>
            <a:r>
              <a:rPr lang="en-US" dirty="0"/>
              <a:t>Update course learning outcomes in my courses.</a:t>
            </a:r>
          </a:p>
          <a:p>
            <a:r>
              <a:rPr lang="en-US" dirty="0"/>
              <a:t>Establish quality assessments that match learning course learning outcomes.</a:t>
            </a:r>
          </a:p>
          <a:p>
            <a:pPr marL="0" indent="0">
              <a:buNone/>
            </a:pPr>
            <a:r>
              <a:rPr lang="en-US" b="1" dirty="0"/>
              <a:t>Activities:</a:t>
            </a:r>
          </a:p>
          <a:p>
            <a:r>
              <a:rPr lang="en-US" dirty="0"/>
              <a:t>Research skill standards in criminal justice by December 2024.</a:t>
            </a:r>
          </a:p>
          <a:p>
            <a:r>
              <a:rPr lang="en-US" dirty="0"/>
              <a:t>Attend workshops on skill standards as offered throughout the next two years.</a:t>
            </a:r>
          </a:p>
          <a:p>
            <a:r>
              <a:rPr lang="en-US" dirty="0"/>
              <a:t>Attend outcomes and assessment workshops as offered throughout the next two years.</a:t>
            </a:r>
          </a:p>
          <a:p>
            <a:r>
              <a:rPr lang="en-US" dirty="0"/>
              <a:t>Work with faculty mentor to ensure that outcomes and assessment link to the college’s core abilities throughout the next three years.</a:t>
            </a:r>
          </a:p>
          <a:p>
            <a:r>
              <a:rPr lang="en-US" dirty="0"/>
              <a:t>Review, rewrite, or create outcomes or assessments based on skill standards (if appropriate) and that link to college’s core abilities by March 2026.</a:t>
            </a:r>
          </a:p>
        </p:txBody>
      </p:sp>
    </p:spTree>
    <p:extLst>
      <p:ext uri="{BB962C8B-B14F-4D97-AF65-F5344CB8AC3E}">
        <p14:creationId xmlns:p14="http://schemas.microsoft.com/office/powerpoint/2010/main" val="185721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8D88-C2D7-E200-98DA-C43D664D7E81}"/>
              </a:ext>
            </a:extLst>
          </p:cNvPr>
          <p:cNvSpPr>
            <a:spLocks noGrp="1"/>
          </p:cNvSpPr>
          <p:nvPr>
            <p:ph type="title"/>
          </p:nvPr>
        </p:nvSpPr>
        <p:spPr>
          <a:xfrm>
            <a:off x="1086678" y="365125"/>
            <a:ext cx="10515600" cy="1325563"/>
          </a:xfrm>
        </p:spPr>
        <p:txBody>
          <a:bodyPr>
            <a:normAutofit fontScale="90000"/>
          </a:bodyPr>
          <a:lstStyle/>
          <a:p>
            <a:r>
              <a:rPr lang="en-US" dirty="0"/>
              <a:t>Sample 1: Initial 3-Year Professional and Technical Certification Plan (Continued)</a:t>
            </a:r>
          </a:p>
        </p:txBody>
      </p:sp>
      <p:sp>
        <p:nvSpPr>
          <p:cNvPr id="3" name="Content Placeholder 2">
            <a:extLst>
              <a:ext uri="{FF2B5EF4-FFF2-40B4-BE49-F238E27FC236}">
                <a16:creationId xmlns:a16="http://schemas.microsoft.com/office/drawing/2014/main" id="{A0B05E9B-4243-F105-7610-81B738951CF9}"/>
              </a:ext>
            </a:extLst>
          </p:cNvPr>
          <p:cNvSpPr>
            <a:spLocks noGrp="1"/>
          </p:cNvSpPr>
          <p:nvPr>
            <p:ph sz="half" idx="1"/>
          </p:nvPr>
        </p:nvSpPr>
        <p:spPr>
          <a:xfrm>
            <a:off x="1086678" y="1825625"/>
            <a:ext cx="5181600" cy="4351338"/>
          </a:xfrm>
        </p:spPr>
        <p:txBody>
          <a:bodyPr>
            <a:normAutofit fontScale="92500" lnSpcReduction="20000"/>
          </a:bodyPr>
          <a:lstStyle/>
          <a:p>
            <a:pPr marL="0" indent="0">
              <a:buNone/>
            </a:pPr>
            <a:r>
              <a:rPr lang="en-US" b="1" dirty="0"/>
              <a:t>Skill Standards Addressed:</a:t>
            </a:r>
          </a:p>
          <a:p>
            <a:r>
              <a:rPr lang="en-US" dirty="0"/>
              <a:t>B1 Identify, evaluate, and modify current outcomes</a:t>
            </a:r>
          </a:p>
          <a:p>
            <a:r>
              <a:rPr lang="en-US" dirty="0"/>
              <a:t>B2 Create, evaluate, and modify curriculum</a:t>
            </a:r>
          </a:p>
          <a:p>
            <a:r>
              <a:rPr lang="en-US" dirty="0"/>
              <a:t>B3 Create, evaluate, and modify assessments</a:t>
            </a:r>
          </a:p>
          <a:p>
            <a:r>
              <a:rPr lang="en-US" dirty="0"/>
              <a:t>B4 Implement curriculum, outcomes, and assessments</a:t>
            </a:r>
          </a:p>
          <a:p>
            <a:endParaRPr lang="en-US" dirty="0"/>
          </a:p>
        </p:txBody>
      </p:sp>
      <p:pic>
        <p:nvPicPr>
          <p:cNvPr id="6" name="Content Placeholder 5" descr="A screenshot of a document&#10;&#10;Description automatically generated">
            <a:extLst>
              <a:ext uri="{FF2B5EF4-FFF2-40B4-BE49-F238E27FC236}">
                <a16:creationId xmlns:a16="http://schemas.microsoft.com/office/drawing/2014/main" id="{2CFA6320-C6E2-4EB9-77EB-D977BAB9AC7B}"/>
              </a:ext>
            </a:extLst>
          </p:cNvPr>
          <p:cNvPicPr>
            <a:picLocks noGrp="1" noChangeAspect="1"/>
          </p:cNvPicPr>
          <p:nvPr>
            <p:ph sz="half" idx="2"/>
          </p:nvPr>
        </p:nvPicPr>
        <p:blipFill rotWithShape="1">
          <a:blip r:embed="rId2"/>
          <a:stretch/>
        </p:blipFill>
        <p:spPr>
          <a:xfrm>
            <a:off x="6613696" y="1825625"/>
            <a:ext cx="4797084" cy="4351338"/>
          </a:xfrm>
        </p:spPr>
      </p:pic>
    </p:spTree>
    <p:extLst>
      <p:ext uri="{BB962C8B-B14F-4D97-AF65-F5344CB8AC3E}">
        <p14:creationId xmlns:p14="http://schemas.microsoft.com/office/powerpoint/2010/main" val="3606758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BD3E-2074-B678-9C20-C8A8721FE4BA}"/>
              </a:ext>
            </a:extLst>
          </p:cNvPr>
          <p:cNvSpPr>
            <a:spLocks noGrp="1"/>
          </p:cNvSpPr>
          <p:nvPr>
            <p:ph type="title"/>
          </p:nvPr>
        </p:nvSpPr>
        <p:spPr>
          <a:xfrm>
            <a:off x="1086678" y="365125"/>
            <a:ext cx="10515600" cy="1325563"/>
          </a:xfrm>
        </p:spPr>
        <p:txBody>
          <a:bodyPr>
            <a:normAutofit/>
          </a:bodyPr>
          <a:lstStyle/>
          <a:p>
            <a:r>
              <a:rPr lang="en-US" dirty="0"/>
              <a:t>Sample 2: Initial 3-Year Professional and Technical Certification Plan</a:t>
            </a:r>
          </a:p>
        </p:txBody>
      </p:sp>
      <p:sp>
        <p:nvSpPr>
          <p:cNvPr id="5" name="Content Placeholder 4">
            <a:extLst>
              <a:ext uri="{FF2B5EF4-FFF2-40B4-BE49-F238E27FC236}">
                <a16:creationId xmlns:a16="http://schemas.microsoft.com/office/drawing/2014/main" id="{E76AA15B-E24C-E403-2CAD-3A6B2C60EB3C}"/>
              </a:ext>
            </a:extLst>
          </p:cNvPr>
          <p:cNvSpPr>
            <a:spLocks noGrp="1"/>
          </p:cNvSpPr>
          <p:nvPr>
            <p:ph idx="1"/>
          </p:nvPr>
        </p:nvSpPr>
        <p:spPr>
          <a:xfrm>
            <a:off x="1086678" y="1825625"/>
            <a:ext cx="10515600" cy="4351338"/>
          </a:xfrm>
        </p:spPr>
        <p:txBody>
          <a:bodyPr>
            <a:normAutofit fontScale="70000" lnSpcReduction="20000"/>
          </a:bodyPr>
          <a:lstStyle/>
          <a:p>
            <a:pPr marL="0" indent="0">
              <a:buNone/>
            </a:pPr>
            <a:r>
              <a:rPr lang="en-US" b="1" dirty="0"/>
              <a:t>Performance Outcome 2:</a:t>
            </a:r>
          </a:p>
          <a:p>
            <a:r>
              <a:rPr lang="en-US" dirty="0"/>
              <a:t>Evaluate off-campus learning environments.</a:t>
            </a:r>
          </a:p>
          <a:p>
            <a:pPr marL="0" indent="0">
              <a:buNone/>
            </a:pPr>
            <a:r>
              <a:rPr lang="en-US" b="1" dirty="0"/>
              <a:t>Activities:</a:t>
            </a:r>
          </a:p>
          <a:p>
            <a:r>
              <a:rPr lang="en-US" dirty="0"/>
              <a:t>Observe instruction of part-time faculty and provide feedback regarding strengths and opportunities for growth, throughout next three years.</a:t>
            </a:r>
          </a:p>
          <a:p>
            <a:r>
              <a:rPr lang="en-US" dirty="0"/>
              <a:t>Create and implement regular meeting schedule of all site supervisors and part-time faculty by December 2024.</a:t>
            </a:r>
          </a:p>
          <a:p>
            <a:r>
              <a:rPr lang="en-US" dirty="0"/>
              <a:t>Create and implement a continuous assessment process of all courses held at off-campus sites by May 2025.</a:t>
            </a:r>
          </a:p>
          <a:p>
            <a:pPr marL="0" indent="0">
              <a:buNone/>
            </a:pPr>
            <a:r>
              <a:rPr lang="en-US" b="1" dirty="0"/>
              <a:t>Skill Standards Addressed:</a:t>
            </a:r>
          </a:p>
          <a:p>
            <a:r>
              <a:rPr lang="en-US" dirty="0"/>
              <a:t>A6 Research, select, and evaluate off-campus learning environments</a:t>
            </a:r>
          </a:p>
          <a:p>
            <a:endParaRPr lang="en-US" dirty="0"/>
          </a:p>
        </p:txBody>
      </p:sp>
    </p:spTree>
    <p:extLst>
      <p:ext uri="{BB962C8B-B14F-4D97-AF65-F5344CB8AC3E}">
        <p14:creationId xmlns:p14="http://schemas.microsoft.com/office/powerpoint/2010/main" val="2486115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CED9-FF96-A15F-54F9-F2994704499B}"/>
              </a:ext>
            </a:extLst>
          </p:cNvPr>
          <p:cNvSpPr>
            <a:spLocks noGrp="1"/>
          </p:cNvSpPr>
          <p:nvPr>
            <p:ph type="title"/>
          </p:nvPr>
        </p:nvSpPr>
        <p:spPr/>
        <p:txBody>
          <a:bodyPr/>
          <a:lstStyle/>
          <a:p>
            <a:r>
              <a:rPr lang="en-US" dirty="0"/>
              <a:t>Questions &amp; Observations</a:t>
            </a:r>
          </a:p>
        </p:txBody>
      </p:sp>
      <p:sp>
        <p:nvSpPr>
          <p:cNvPr id="3" name="Content Placeholder 2">
            <a:extLst>
              <a:ext uri="{FF2B5EF4-FFF2-40B4-BE49-F238E27FC236}">
                <a16:creationId xmlns:a16="http://schemas.microsoft.com/office/drawing/2014/main" id="{62B2D690-7467-7581-693D-470DF42F3EB4}"/>
              </a:ext>
            </a:extLst>
          </p:cNvPr>
          <p:cNvSpPr>
            <a:spLocks noGrp="1"/>
          </p:cNvSpPr>
          <p:nvPr>
            <p:ph idx="1"/>
          </p:nvPr>
        </p:nvSpPr>
        <p:spPr/>
        <p:txBody>
          <a:bodyPr>
            <a:normAutofit lnSpcReduction="10000"/>
          </a:bodyPr>
          <a:lstStyle/>
          <a:p>
            <a:r>
              <a:rPr lang="en-US" dirty="0"/>
              <a:t>How can you map the goals in your previous personal development plan to the new requirements?</a:t>
            </a:r>
          </a:p>
          <a:p>
            <a:r>
              <a:rPr lang="en-US" dirty="0"/>
              <a:t>What can your administration do to best support you?</a:t>
            </a:r>
          </a:p>
          <a:p>
            <a:r>
              <a:rPr lang="en-US" dirty="0"/>
              <a:t>Do you have a better understanding of skill standards and their use?</a:t>
            </a:r>
          </a:p>
          <a:p>
            <a:r>
              <a:rPr lang="en-US" dirty="0"/>
              <a:t>How might your industry contacts help?</a:t>
            </a:r>
          </a:p>
          <a:p>
            <a:r>
              <a:rPr lang="en-US" dirty="0"/>
              <a:t>How can you use student feedback when designing your professional development plan?</a:t>
            </a:r>
          </a:p>
        </p:txBody>
      </p:sp>
    </p:spTree>
    <p:extLst>
      <p:ext uri="{BB962C8B-B14F-4D97-AF65-F5344CB8AC3E}">
        <p14:creationId xmlns:p14="http://schemas.microsoft.com/office/powerpoint/2010/main" val="2293572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684B2-1CD0-9DB2-7DD6-3EF3355FAB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304982-E993-ABA7-E927-68D8ACA3F131}"/>
              </a:ext>
            </a:extLst>
          </p:cNvPr>
          <p:cNvSpPr>
            <a:spLocks noGrp="1"/>
          </p:cNvSpPr>
          <p:nvPr>
            <p:ph type="ctrTitle"/>
          </p:nvPr>
        </p:nvSpPr>
        <p:spPr/>
        <p:txBody>
          <a:bodyPr/>
          <a:lstStyle/>
          <a:p>
            <a:pPr algn="l"/>
            <a:r>
              <a:rPr lang="en-US" dirty="0"/>
              <a:t>Skill Standards Update</a:t>
            </a:r>
          </a:p>
        </p:txBody>
      </p:sp>
      <p:sp>
        <p:nvSpPr>
          <p:cNvPr id="5" name="Subtitle 4">
            <a:extLst>
              <a:ext uri="{FF2B5EF4-FFF2-40B4-BE49-F238E27FC236}">
                <a16:creationId xmlns:a16="http://schemas.microsoft.com/office/drawing/2014/main" id="{A73C7065-589B-2BA3-A907-B1CC300FC82B}"/>
              </a:ext>
            </a:extLst>
          </p:cNvPr>
          <p:cNvSpPr>
            <a:spLocks noGrp="1"/>
          </p:cNvSpPr>
          <p:nvPr>
            <p:ph type="subTitle" idx="1"/>
          </p:nvPr>
        </p:nvSpPr>
        <p:spPr/>
        <p:txBody>
          <a:bodyPr/>
          <a:lstStyle/>
          <a:p>
            <a:pPr algn="l"/>
            <a:r>
              <a:rPr lang="en-US" dirty="0"/>
              <a:t>How the 2024 skill standards were updated with faculty input</a:t>
            </a:r>
          </a:p>
        </p:txBody>
      </p:sp>
    </p:spTree>
    <p:extLst>
      <p:ext uri="{BB962C8B-B14F-4D97-AF65-F5344CB8AC3E}">
        <p14:creationId xmlns:p14="http://schemas.microsoft.com/office/powerpoint/2010/main" val="2270541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769C-0CB7-7162-A535-EC522D6C956A}"/>
              </a:ext>
            </a:extLst>
          </p:cNvPr>
          <p:cNvSpPr>
            <a:spLocks noGrp="1"/>
          </p:cNvSpPr>
          <p:nvPr>
            <p:ph type="title"/>
          </p:nvPr>
        </p:nvSpPr>
        <p:spPr>
          <a:xfrm>
            <a:off x="1119098" y="253302"/>
            <a:ext cx="10763530" cy="867312"/>
          </a:xfrm>
        </p:spPr>
        <p:txBody>
          <a:bodyPr>
            <a:normAutofit/>
          </a:bodyPr>
          <a:lstStyle/>
          <a:p>
            <a:r>
              <a:rPr lang="en-US" sz="3100" dirty="0"/>
              <a:t>Faculty-Led Process Behind the 2024 Skill Standards</a:t>
            </a:r>
          </a:p>
        </p:txBody>
      </p:sp>
      <p:sp>
        <p:nvSpPr>
          <p:cNvPr id="3" name="Content Placeholder 2">
            <a:extLst>
              <a:ext uri="{FF2B5EF4-FFF2-40B4-BE49-F238E27FC236}">
                <a16:creationId xmlns:a16="http://schemas.microsoft.com/office/drawing/2014/main" id="{9E0EF838-4330-9825-F53B-225D0F9C3226}"/>
              </a:ext>
            </a:extLst>
          </p:cNvPr>
          <p:cNvSpPr>
            <a:spLocks noGrp="1"/>
          </p:cNvSpPr>
          <p:nvPr>
            <p:ph idx="1"/>
          </p:nvPr>
        </p:nvSpPr>
        <p:spPr>
          <a:xfrm>
            <a:off x="1159854" y="1791286"/>
            <a:ext cx="10299701" cy="4455729"/>
          </a:xfrm>
        </p:spPr>
        <p:txBody>
          <a:bodyPr>
            <a:normAutofit/>
          </a:bodyPr>
          <a:lstStyle/>
          <a:p>
            <a:pPr marL="0" indent="0">
              <a:lnSpc>
                <a:spcPct val="100000"/>
              </a:lnSpc>
              <a:buNone/>
            </a:pPr>
            <a:r>
              <a:rPr lang="en-US" sz="1700" dirty="0"/>
              <a:t>42 prof/tech instructors from across the CTC system came together over the course of two years to serve as focus group members. </a:t>
            </a:r>
            <a:r>
              <a:rPr lang="en-US" sz="1700" b="1" dirty="0"/>
              <a:t>Together, they</a:t>
            </a:r>
            <a:r>
              <a:rPr lang="en-US" sz="1700" dirty="0"/>
              <a:t>: </a:t>
            </a:r>
          </a:p>
          <a:p>
            <a:pPr lvl="1">
              <a:lnSpc>
                <a:spcPct val="150000"/>
              </a:lnSpc>
            </a:pPr>
            <a:r>
              <a:rPr lang="en-US" sz="1700"/>
              <a:t>Spent </a:t>
            </a:r>
            <a:r>
              <a:rPr lang="en-US" sz="1700">
                <a:latin typeface="Libre Franklin" pitchFamily="2" charset="0"/>
              </a:rPr>
              <a:t>960</a:t>
            </a:r>
            <a:r>
              <a:rPr lang="en-US" sz="1700" dirty="0">
                <a:latin typeface="Libre Franklin" pitchFamily="2" charset="0"/>
              </a:rPr>
              <a:t>+</a:t>
            </a:r>
            <a:r>
              <a:rPr lang="en-US" sz="1700" dirty="0"/>
              <a:t> hours of collective work (equivalent </a:t>
            </a:r>
            <a:r>
              <a:rPr lang="en-US" sz="1700"/>
              <a:t>to 0.5 </a:t>
            </a:r>
            <a:r>
              <a:rPr lang="en-US" sz="1700" dirty="0"/>
              <a:t>FTE)</a:t>
            </a:r>
          </a:p>
          <a:p>
            <a:pPr lvl="1">
              <a:lnSpc>
                <a:spcPct val="150000"/>
              </a:lnSpc>
            </a:pPr>
            <a:r>
              <a:rPr lang="en-US" sz="1700" dirty="0"/>
              <a:t>Reviewed 8 Critical Work Functions</a:t>
            </a:r>
          </a:p>
          <a:p>
            <a:pPr lvl="1">
              <a:lnSpc>
                <a:spcPct val="150000"/>
              </a:lnSpc>
            </a:pPr>
            <a:r>
              <a:rPr lang="en-US" sz="1700" dirty="0"/>
              <a:t>Refreshed 45 Key Activities</a:t>
            </a:r>
          </a:p>
          <a:p>
            <a:pPr lvl="1">
              <a:lnSpc>
                <a:spcPct val="150000"/>
              </a:lnSpc>
            </a:pPr>
            <a:r>
              <a:rPr lang="en-US" sz="1700" dirty="0"/>
              <a:t>Updated 322 Performance Indicators</a:t>
            </a:r>
          </a:p>
          <a:p>
            <a:pPr lvl="1">
              <a:lnSpc>
                <a:spcPct val="150000"/>
              </a:lnSpc>
            </a:pPr>
            <a:r>
              <a:rPr lang="en-US" sz="1700" dirty="0"/>
              <a:t>Updated 297 elements of Technical Knowledge </a:t>
            </a:r>
          </a:p>
          <a:p>
            <a:pPr lvl="1">
              <a:lnSpc>
                <a:spcPct val="150000"/>
              </a:lnSpc>
            </a:pPr>
            <a:r>
              <a:rPr lang="en-US" sz="1700" dirty="0"/>
              <a:t>Mapped 232 Employability Skills </a:t>
            </a:r>
          </a:p>
          <a:p>
            <a:pPr lvl="1">
              <a:lnSpc>
                <a:spcPct val="150000"/>
              </a:lnSpc>
            </a:pPr>
            <a:r>
              <a:rPr lang="en-US" sz="1700" dirty="0"/>
              <a:t>Considered changes in the classroom over the past 10 years (e.g. technology, instructional delivery, student demographics, the pandemic)</a:t>
            </a:r>
          </a:p>
        </p:txBody>
      </p:sp>
      <p:sp>
        <p:nvSpPr>
          <p:cNvPr id="5" name="TextBox 4">
            <a:extLst>
              <a:ext uri="{FF2B5EF4-FFF2-40B4-BE49-F238E27FC236}">
                <a16:creationId xmlns:a16="http://schemas.microsoft.com/office/drawing/2014/main" id="{304B1603-AA2F-2D67-28DB-371B11859B68}"/>
              </a:ext>
            </a:extLst>
          </p:cNvPr>
          <p:cNvSpPr txBox="1"/>
          <p:nvPr/>
        </p:nvSpPr>
        <p:spPr>
          <a:xfrm>
            <a:off x="1119098" y="956022"/>
            <a:ext cx="10299701" cy="646331"/>
          </a:xfrm>
          <a:prstGeom prst="rect">
            <a:avLst/>
          </a:prstGeom>
          <a:noFill/>
        </p:spPr>
        <p:txBody>
          <a:bodyPr wrap="square" rtlCol="0">
            <a:spAutoFit/>
          </a:bodyPr>
          <a:lstStyle/>
          <a:p>
            <a:r>
              <a:rPr lang="en-US" b="1" dirty="0">
                <a:latin typeface="Libre Franklin" pitchFamily="2" charset="0"/>
              </a:rPr>
              <a:t>Now that you’ve seen what’s new with the updated skill standards, here’s a look at how they were shaped by prof/tech faculty across the system.</a:t>
            </a:r>
          </a:p>
        </p:txBody>
      </p:sp>
    </p:spTree>
    <p:extLst>
      <p:ext uri="{BB962C8B-B14F-4D97-AF65-F5344CB8AC3E}">
        <p14:creationId xmlns:p14="http://schemas.microsoft.com/office/powerpoint/2010/main" val="327457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B982C-1AA5-6442-C14C-82AEA045D76C}"/>
              </a:ext>
            </a:extLst>
          </p:cNvPr>
          <p:cNvSpPr>
            <a:spLocks noGrp="1"/>
          </p:cNvSpPr>
          <p:nvPr>
            <p:ph type="title"/>
          </p:nvPr>
        </p:nvSpPr>
        <p:spPr>
          <a:xfrm>
            <a:off x="1086678" y="365125"/>
            <a:ext cx="10515600" cy="1325563"/>
          </a:xfrm>
        </p:spPr>
        <p:txBody>
          <a:bodyPr>
            <a:normAutofit fontScale="90000"/>
          </a:bodyPr>
          <a:lstStyle/>
          <a:p>
            <a:r>
              <a:rPr lang="en-US" dirty="0"/>
              <a:t>Faculty Considered the Following When Updating the 2012 Skill Standards</a:t>
            </a:r>
          </a:p>
        </p:txBody>
      </p:sp>
      <p:sp>
        <p:nvSpPr>
          <p:cNvPr id="3" name="Content Placeholder 2">
            <a:extLst>
              <a:ext uri="{FF2B5EF4-FFF2-40B4-BE49-F238E27FC236}">
                <a16:creationId xmlns:a16="http://schemas.microsoft.com/office/drawing/2014/main" id="{C0B780F4-FD2C-994A-C684-52E03FD474F5}"/>
              </a:ext>
            </a:extLst>
          </p:cNvPr>
          <p:cNvSpPr>
            <a:spLocks noGrp="1"/>
          </p:cNvSpPr>
          <p:nvPr>
            <p:ph sz="half" idx="1"/>
          </p:nvPr>
        </p:nvSpPr>
        <p:spPr>
          <a:xfrm>
            <a:off x="1087438" y="1825625"/>
            <a:ext cx="4802999" cy="4351338"/>
          </a:xfrm>
        </p:spPr>
        <p:txBody>
          <a:bodyPr>
            <a:normAutofit/>
          </a:bodyPr>
          <a:lstStyle/>
          <a:p>
            <a:r>
              <a:rPr lang="en-US" dirty="0"/>
              <a:t>Classroom changes over the previous 10 years</a:t>
            </a:r>
          </a:p>
          <a:p>
            <a:pPr lvl="1"/>
            <a:r>
              <a:rPr lang="en-US" dirty="0"/>
              <a:t>Technology/</a:t>
            </a:r>
            <a:br>
              <a:rPr lang="en-US" dirty="0"/>
            </a:br>
            <a:r>
              <a:rPr lang="en-US" dirty="0"/>
              <a:t>instructional platforms</a:t>
            </a:r>
          </a:p>
          <a:p>
            <a:pPr lvl="1"/>
            <a:r>
              <a:rPr lang="en-US" dirty="0"/>
              <a:t>Student demographics/</a:t>
            </a:r>
            <a:br>
              <a:rPr lang="en-US" dirty="0"/>
            </a:br>
            <a:r>
              <a:rPr lang="en-US" dirty="0"/>
              <a:t>corresponding issues</a:t>
            </a:r>
          </a:p>
          <a:p>
            <a:pPr lvl="1"/>
            <a:r>
              <a:rPr lang="en-US" dirty="0"/>
              <a:t>Mental health</a:t>
            </a:r>
          </a:p>
          <a:p>
            <a:pPr lvl="1"/>
            <a:endParaRPr lang="en-US" dirty="0"/>
          </a:p>
          <a:p>
            <a:pPr lvl="1"/>
            <a:endParaRPr lang="en-US" dirty="0"/>
          </a:p>
          <a:p>
            <a:pPr lvl="1"/>
            <a:endParaRPr lang="en-US" dirty="0"/>
          </a:p>
        </p:txBody>
      </p:sp>
      <p:sp>
        <p:nvSpPr>
          <p:cNvPr id="4" name="Content Placeholder 3">
            <a:extLst>
              <a:ext uri="{FF2B5EF4-FFF2-40B4-BE49-F238E27FC236}">
                <a16:creationId xmlns:a16="http://schemas.microsoft.com/office/drawing/2014/main" id="{5B9A37F8-DEB7-0414-EF85-8C4DF2DCC644}"/>
              </a:ext>
            </a:extLst>
          </p:cNvPr>
          <p:cNvSpPr>
            <a:spLocks noGrp="1"/>
          </p:cNvSpPr>
          <p:nvPr>
            <p:ph sz="half" idx="2"/>
          </p:nvPr>
        </p:nvSpPr>
        <p:spPr>
          <a:xfrm>
            <a:off x="6177516" y="1825625"/>
            <a:ext cx="5582093" cy="4351338"/>
          </a:xfrm>
        </p:spPr>
        <p:txBody>
          <a:bodyPr>
            <a:normAutofit/>
          </a:bodyPr>
          <a:lstStyle/>
          <a:p>
            <a:r>
              <a:rPr lang="en-US" dirty="0"/>
              <a:t>Anticipated classroom changes over the next 10 years</a:t>
            </a:r>
          </a:p>
          <a:p>
            <a:pPr lvl="1"/>
            <a:r>
              <a:rPr lang="en-US" dirty="0"/>
              <a:t>Instruction</a:t>
            </a:r>
          </a:p>
          <a:p>
            <a:pPr lvl="1"/>
            <a:r>
              <a:rPr lang="en-US" dirty="0"/>
              <a:t>Technology</a:t>
            </a:r>
          </a:p>
          <a:p>
            <a:pPr lvl="1"/>
            <a:r>
              <a:rPr lang="en-US" dirty="0"/>
              <a:t>Demographics</a:t>
            </a:r>
          </a:p>
          <a:p>
            <a:endParaRPr lang="en-US" dirty="0"/>
          </a:p>
        </p:txBody>
      </p:sp>
    </p:spTree>
    <p:extLst>
      <p:ext uri="{BB962C8B-B14F-4D97-AF65-F5344CB8AC3E}">
        <p14:creationId xmlns:p14="http://schemas.microsoft.com/office/powerpoint/2010/main" val="362406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0DEF3-81BB-F512-1ABF-B7AE6AAE4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997F45-27D7-BFEE-31FF-A0FA385E8829}"/>
              </a:ext>
            </a:extLst>
          </p:cNvPr>
          <p:cNvSpPr>
            <a:spLocks noGrp="1"/>
          </p:cNvSpPr>
          <p:nvPr>
            <p:ph type="title"/>
          </p:nvPr>
        </p:nvSpPr>
        <p:spPr>
          <a:xfrm>
            <a:off x="1086678" y="365125"/>
            <a:ext cx="10515600" cy="1325563"/>
          </a:xfrm>
        </p:spPr>
        <p:txBody>
          <a:bodyPr>
            <a:normAutofit/>
          </a:bodyPr>
          <a:lstStyle/>
          <a:p>
            <a:r>
              <a:rPr lang="en-US" dirty="0"/>
              <a:t>Understanding the Skill Standards and Why They Matter</a:t>
            </a:r>
          </a:p>
        </p:txBody>
      </p:sp>
      <p:sp>
        <p:nvSpPr>
          <p:cNvPr id="3" name="Content Placeholder 2">
            <a:extLst>
              <a:ext uri="{FF2B5EF4-FFF2-40B4-BE49-F238E27FC236}">
                <a16:creationId xmlns:a16="http://schemas.microsoft.com/office/drawing/2014/main" id="{A8CFC72F-9F46-C174-0BAE-2F721CB13CAE}"/>
              </a:ext>
            </a:extLst>
          </p:cNvPr>
          <p:cNvSpPr>
            <a:spLocks noGrp="1"/>
          </p:cNvSpPr>
          <p:nvPr>
            <p:ph idx="1"/>
          </p:nvPr>
        </p:nvSpPr>
        <p:spPr>
          <a:xfrm>
            <a:off x="1086678" y="1825625"/>
            <a:ext cx="10515600" cy="4351338"/>
          </a:xfrm>
        </p:spPr>
        <p:txBody>
          <a:bodyPr>
            <a:normAutofit fontScale="85000" lnSpcReduction="20000"/>
          </a:bodyPr>
          <a:lstStyle/>
          <a:p>
            <a:pPr marL="0" indent="0">
              <a:buNone/>
            </a:pPr>
            <a:r>
              <a:rPr lang="en-US" b="1" dirty="0"/>
              <a:t>Let’s break it down. This presentation will cover:</a:t>
            </a:r>
            <a:endParaRPr lang="en-US" altLang="en-US" b="1" dirty="0"/>
          </a:p>
          <a:p>
            <a:r>
              <a:rPr lang="en-US" altLang="en-US" dirty="0"/>
              <a:t>Brief history and context</a:t>
            </a:r>
          </a:p>
          <a:p>
            <a:r>
              <a:rPr lang="en-US" altLang="en-US" dirty="0"/>
              <a:t>Legal requirements related to skill standards and faculty professional development plans (PDP)</a:t>
            </a:r>
          </a:p>
          <a:p>
            <a:r>
              <a:rPr lang="en-US" altLang="en-US" dirty="0"/>
              <a:t>What the skill standards include and how they’re organized</a:t>
            </a:r>
          </a:p>
          <a:p>
            <a:r>
              <a:rPr lang="en-US" altLang="en-US" dirty="0"/>
              <a:t>How instructors helped shape the 2024 updates</a:t>
            </a:r>
          </a:p>
          <a:p>
            <a:r>
              <a:rPr lang="en-US" altLang="en-US" dirty="0"/>
              <a:t>How to use the skill standards to guide your teaching</a:t>
            </a:r>
          </a:p>
          <a:p>
            <a:r>
              <a:rPr lang="en-US" altLang="en-US" dirty="0"/>
              <a:t>What’s expected in your professional development plan (PDP)</a:t>
            </a:r>
          </a:p>
          <a:p>
            <a:r>
              <a:rPr lang="en-US" altLang="en-US" dirty="0"/>
              <a:t>Where to find resources and what to do next</a:t>
            </a:r>
          </a:p>
        </p:txBody>
      </p:sp>
    </p:spTree>
    <p:extLst>
      <p:ext uri="{BB962C8B-B14F-4D97-AF65-F5344CB8AC3E}">
        <p14:creationId xmlns:p14="http://schemas.microsoft.com/office/powerpoint/2010/main" val="758870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30FF-B2C7-ED39-A594-60AF619C0F55}"/>
              </a:ext>
            </a:extLst>
          </p:cNvPr>
          <p:cNvSpPr>
            <a:spLocks noGrp="1"/>
          </p:cNvSpPr>
          <p:nvPr>
            <p:ph type="title"/>
          </p:nvPr>
        </p:nvSpPr>
        <p:spPr>
          <a:xfrm>
            <a:off x="1124086" y="302780"/>
            <a:ext cx="10692456" cy="1325563"/>
          </a:xfrm>
        </p:spPr>
        <p:txBody>
          <a:bodyPr>
            <a:normAutofit/>
          </a:bodyPr>
          <a:lstStyle/>
          <a:p>
            <a:r>
              <a:rPr lang="en-US" sz="3200" dirty="0"/>
              <a:t>Ten New Instructional Themes Integrated into the Updated Skill Standards</a:t>
            </a:r>
          </a:p>
        </p:txBody>
      </p:sp>
      <p:sp>
        <p:nvSpPr>
          <p:cNvPr id="3" name="Content Placeholder 2">
            <a:extLst>
              <a:ext uri="{FF2B5EF4-FFF2-40B4-BE49-F238E27FC236}">
                <a16:creationId xmlns:a16="http://schemas.microsoft.com/office/drawing/2014/main" id="{69AA736D-7099-4FCD-B387-196C5FBFEDA4}"/>
              </a:ext>
            </a:extLst>
          </p:cNvPr>
          <p:cNvSpPr>
            <a:spLocks noGrp="1"/>
          </p:cNvSpPr>
          <p:nvPr>
            <p:ph idx="1"/>
          </p:nvPr>
        </p:nvSpPr>
        <p:spPr>
          <a:xfrm>
            <a:off x="1087438" y="2377441"/>
            <a:ext cx="10515600" cy="4215188"/>
          </a:xfrm>
        </p:spPr>
        <p:txBody>
          <a:bodyPr>
            <a:normAutofit/>
          </a:bodyPr>
          <a:lstStyle/>
          <a:p>
            <a:pPr marL="914400" lvl="1" indent="-457200">
              <a:buFont typeface="+mj-lt"/>
              <a:buAutoNum type="arabicPeriod"/>
            </a:pPr>
            <a:r>
              <a:rPr lang="en-US" sz="1800" dirty="0"/>
              <a:t>Overcoming barriers to entry</a:t>
            </a:r>
          </a:p>
          <a:p>
            <a:pPr marL="914400" lvl="1" indent="-457200">
              <a:buFont typeface="+mj-lt"/>
              <a:buAutoNum type="arabicPeriod"/>
            </a:pPr>
            <a:r>
              <a:rPr lang="en-US" sz="1800" dirty="0"/>
              <a:t>Diverse learning styles</a:t>
            </a:r>
          </a:p>
          <a:p>
            <a:pPr marL="914400" lvl="1" indent="-457200">
              <a:buFont typeface="+mj-lt"/>
              <a:buAutoNum type="arabicPeriod"/>
            </a:pPr>
            <a:r>
              <a:rPr lang="en-US" sz="1800" dirty="0"/>
              <a:t>Cultural relevancy</a:t>
            </a:r>
          </a:p>
          <a:p>
            <a:pPr marL="914400" lvl="1" indent="-457200">
              <a:buFont typeface="+mj-lt"/>
              <a:buAutoNum type="arabicPeriod"/>
            </a:pPr>
            <a:r>
              <a:rPr lang="en-US" sz="1800" dirty="0"/>
              <a:t>Culturally responsive assessment and feedback</a:t>
            </a:r>
          </a:p>
          <a:p>
            <a:pPr marL="914400" lvl="1" indent="-457200">
              <a:buFont typeface="+mj-lt"/>
              <a:buAutoNum type="arabicPeriod"/>
            </a:pPr>
            <a:r>
              <a:rPr lang="en-US" sz="1800" dirty="0"/>
              <a:t>Motivational techniques</a:t>
            </a:r>
          </a:p>
          <a:p>
            <a:pPr marL="914400" lvl="1" indent="-457200">
              <a:buFont typeface="+mj-lt"/>
              <a:buAutoNum type="arabicPeriod"/>
            </a:pPr>
            <a:r>
              <a:rPr lang="en-US" sz="1800" dirty="0"/>
              <a:t>Equitable access</a:t>
            </a:r>
          </a:p>
          <a:p>
            <a:pPr marL="914400" lvl="1" indent="-457200">
              <a:buFont typeface="+mj-lt"/>
              <a:buAutoNum type="arabicPeriod"/>
            </a:pPr>
            <a:r>
              <a:rPr lang="en-US" sz="1800" dirty="0"/>
              <a:t>Diverse advisory committees</a:t>
            </a:r>
          </a:p>
          <a:p>
            <a:pPr marL="914400" lvl="1" indent="-457200">
              <a:buFont typeface="+mj-lt"/>
              <a:buAutoNum type="arabicPeriod"/>
            </a:pPr>
            <a:r>
              <a:rPr lang="en-US" sz="1800" dirty="0"/>
              <a:t>Diverse instructional resources</a:t>
            </a:r>
          </a:p>
          <a:p>
            <a:pPr marL="914400" lvl="1" indent="-457200">
              <a:buFont typeface="+mj-lt"/>
              <a:buAutoNum type="arabicPeriod"/>
            </a:pPr>
            <a:r>
              <a:rPr lang="en-US" sz="1800" dirty="0"/>
              <a:t>Cultural acknowledgement</a:t>
            </a:r>
          </a:p>
          <a:p>
            <a:pPr marL="914400" lvl="1" indent="-457200">
              <a:buFont typeface="+mj-lt"/>
              <a:buAutoNum type="arabicPeriod"/>
            </a:pPr>
            <a:r>
              <a:rPr lang="en-US" sz="1800" dirty="0"/>
              <a:t>Equitable, anti-racism, anti-bias, cross-cultural instructional practices</a:t>
            </a:r>
          </a:p>
        </p:txBody>
      </p:sp>
      <p:sp>
        <p:nvSpPr>
          <p:cNvPr id="4" name="TextBox 3">
            <a:extLst>
              <a:ext uri="{FF2B5EF4-FFF2-40B4-BE49-F238E27FC236}">
                <a16:creationId xmlns:a16="http://schemas.microsoft.com/office/drawing/2014/main" id="{92C2C8EF-EA75-CF38-63A6-AC0A481A732B}"/>
              </a:ext>
            </a:extLst>
          </p:cNvPr>
          <p:cNvSpPr txBox="1"/>
          <p:nvPr/>
        </p:nvSpPr>
        <p:spPr>
          <a:xfrm>
            <a:off x="1153940" y="1557683"/>
            <a:ext cx="10099964" cy="646331"/>
          </a:xfrm>
          <a:prstGeom prst="rect">
            <a:avLst/>
          </a:prstGeom>
          <a:noFill/>
        </p:spPr>
        <p:txBody>
          <a:bodyPr wrap="square" rtlCol="0">
            <a:spAutoFit/>
          </a:bodyPr>
          <a:lstStyle/>
          <a:p>
            <a:r>
              <a:rPr lang="en-US" b="1" dirty="0">
                <a:latin typeface="Libre Franklin" pitchFamily="2" charset="0"/>
              </a:rPr>
              <a:t>Faculty identified these themes as essential to effective, equitable, and </a:t>
            </a:r>
            <a:br>
              <a:rPr lang="en-US" b="1" dirty="0">
                <a:latin typeface="Libre Franklin" pitchFamily="2" charset="0"/>
              </a:rPr>
            </a:br>
            <a:r>
              <a:rPr lang="en-US" b="1" dirty="0">
                <a:latin typeface="Libre Franklin" pitchFamily="2" charset="0"/>
              </a:rPr>
              <a:t>student-centered teaching:</a:t>
            </a:r>
          </a:p>
        </p:txBody>
      </p:sp>
    </p:spTree>
    <p:extLst>
      <p:ext uri="{BB962C8B-B14F-4D97-AF65-F5344CB8AC3E}">
        <p14:creationId xmlns:p14="http://schemas.microsoft.com/office/powerpoint/2010/main" val="2033176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F3F6-FF4D-F9DF-A314-419E61B1007F}"/>
              </a:ext>
            </a:extLst>
          </p:cNvPr>
          <p:cNvSpPr>
            <a:spLocks noGrp="1"/>
          </p:cNvSpPr>
          <p:nvPr>
            <p:ph type="title"/>
          </p:nvPr>
        </p:nvSpPr>
        <p:spPr>
          <a:xfrm>
            <a:off x="1040957" y="369283"/>
            <a:ext cx="10779741" cy="611620"/>
          </a:xfrm>
        </p:spPr>
        <p:txBody>
          <a:bodyPr>
            <a:normAutofit/>
          </a:bodyPr>
          <a:lstStyle/>
          <a:p>
            <a:r>
              <a:rPr lang="en-US" sz="3000" dirty="0"/>
              <a:t>Faculty Feedback Verified the Updated Skill Standards</a:t>
            </a:r>
          </a:p>
        </p:txBody>
      </p:sp>
      <p:sp>
        <p:nvSpPr>
          <p:cNvPr id="3" name="Content Placeholder 2">
            <a:extLst>
              <a:ext uri="{FF2B5EF4-FFF2-40B4-BE49-F238E27FC236}">
                <a16:creationId xmlns:a16="http://schemas.microsoft.com/office/drawing/2014/main" id="{0A0108F4-F29B-9A27-5CE7-BE34A7733A2A}"/>
              </a:ext>
            </a:extLst>
          </p:cNvPr>
          <p:cNvSpPr>
            <a:spLocks noGrp="1"/>
          </p:cNvSpPr>
          <p:nvPr>
            <p:ph idx="1"/>
          </p:nvPr>
        </p:nvSpPr>
        <p:spPr>
          <a:xfrm>
            <a:off x="1096133" y="2411702"/>
            <a:ext cx="4412191" cy="3895119"/>
          </a:xfrm>
        </p:spPr>
        <p:txBody>
          <a:bodyPr>
            <a:normAutofit lnSpcReduction="10000"/>
          </a:bodyPr>
          <a:lstStyle/>
          <a:p>
            <a:pPr marL="0" indent="0">
              <a:buNone/>
            </a:pPr>
            <a:r>
              <a:rPr lang="en-US" sz="2000" b="1" dirty="0"/>
              <a:t>2023 Verification Survey</a:t>
            </a:r>
            <a:endParaRPr lang="en-US" sz="2000" dirty="0"/>
          </a:p>
          <a:p>
            <a:r>
              <a:rPr lang="en-US" sz="1600" b="1" dirty="0"/>
              <a:t>Goal</a:t>
            </a:r>
            <a:r>
              <a:rPr lang="en-US" sz="1600" dirty="0"/>
              <a:t>: Verify the relevance and importance of focus group’s work on the revised critical work functions and key activities.</a:t>
            </a:r>
          </a:p>
          <a:p>
            <a:r>
              <a:rPr lang="en-US" sz="1600" dirty="0"/>
              <a:t>Sent to 3,382 professional-technical instructors statewide,  representing all 34 community and technical college</a:t>
            </a:r>
          </a:p>
          <a:p>
            <a:r>
              <a:rPr lang="en-US" sz="1600" dirty="0"/>
              <a:t>22% response rate (over 740 responses)</a:t>
            </a:r>
          </a:p>
          <a:p>
            <a:r>
              <a:rPr lang="en-US" sz="1600" b="1" dirty="0"/>
              <a:t>Result</a:t>
            </a:r>
            <a:r>
              <a:rPr lang="en-US" sz="1600" dirty="0"/>
              <a:t>:  All critical work functions and key activities were verified. The revised standards reflect actual current teaching responsibilities.</a:t>
            </a:r>
          </a:p>
        </p:txBody>
      </p:sp>
      <p:sp>
        <p:nvSpPr>
          <p:cNvPr id="4" name="TextBox 3">
            <a:extLst>
              <a:ext uri="{FF2B5EF4-FFF2-40B4-BE49-F238E27FC236}">
                <a16:creationId xmlns:a16="http://schemas.microsoft.com/office/drawing/2014/main" id="{A850D02F-89D8-1021-6434-CD11B67FE856}"/>
              </a:ext>
            </a:extLst>
          </p:cNvPr>
          <p:cNvSpPr txBox="1"/>
          <p:nvPr/>
        </p:nvSpPr>
        <p:spPr>
          <a:xfrm>
            <a:off x="1040957" y="883760"/>
            <a:ext cx="10396933" cy="1677382"/>
          </a:xfrm>
          <a:prstGeom prst="rect">
            <a:avLst/>
          </a:prstGeom>
          <a:noFill/>
        </p:spPr>
        <p:txBody>
          <a:bodyPr wrap="square" rtlCol="0">
            <a:spAutoFit/>
          </a:bodyPr>
          <a:lstStyle/>
          <a:p>
            <a:r>
              <a:rPr lang="en-US" sz="1700" dirty="0">
                <a:latin typeface="Libre Franklin" pitchFamily="2" charset="0"/>
              </a:rPr>
              <a:t>All professional technical faculty were invited  to participate in verification and confirmation surveys focused on the updated critical work functions, their component key activities, and the ten instructional themes, new to the 2024 Edition. The survey process ensured the updated standards are relevant, reflect today’s classroom realities, support faculty growth, and promote better outcomes </a:t>
            </a:r>
            <a:br>
              <a:rPr lang="en-US" sz="1700" dirty="0">
                <a:latin typeface="Libre Franklin" pitchFamily="2" charset="0"/>
              </a:rPr>
            </a:br>
            <a:r>
              <a:rPr lang="en-US" sz="1700" dirty="0">
                <a:latin typeface="Libre Franklin" pitchFamily="2" charset="0"/>
              </a:rPr>
              <a:t>for students.</a:t>
            </a:r>
            <a:endParaRPr lang="en-US" sz="1700" dirty="0"/>
          </a:p>
          <a:p>
            <a:endParaRPr lang="en-US" b="1" dirty="0">
              <a:latin typeface="Libre Franklin" pitchFamily="2" charset="0"/>
            </a:endParaRPr>
          </a:p>
        </p:txBody>
      </p:sp>
      <p:sp>
        <p:nvSpPr>
          <p:cNvPr id="5" name="Content Placeholder 2">
            <a:extLst>
              <a:ext uri="{FF2B5EF4-FFF2-40B4-BE49-F238E27FC236}">
                <a16:creationId xmlns:a16="http://schemas.microsoft.com/office/drawing/2014/main" id="{305186FA-E0A9-7131-34E2-7C006074F16B}"/>
              </a:ext>
            </a:extLst>
          </p:cNvPr>
          <p:cNvSpPr txBox="1">
            <a:spLocks/>
          </p:cNvSpPr>
          <p:nvPr/>
        </p:nvSpPr>
        <p:spPr>
          <a:xfrm>
            <a:off x="6239423" y="2411702"/>
            <a:ext cx="4533872" cy="389511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Libre Franklin" pitchFamily="2" charset="77"/>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Libre Franklin" pitchFamily="2" charset="77"/>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Libre Franklin" pitchFamily="2" charset="77"/>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Libre Franklin" pitchFamily="2" charset="77"/>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Libre Franklin"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2024 Confirmation Survey</a:t>
            </a:r>
            <a:endParaRPr lang="en-US" sz="2400" dirty="0"/>
          </a:p>
          <a:p>
            <a:r>
              <a:rPr lang="en-US" sz="2100" dirty="0"/>
              <a:t>Focused on the integration of the new 10 instructional themes</a:t>
            </a:r>
          </a:p>
          <a:p>
            <a:r>
              <a:rPr lang="en-US" sz="2100" dirty="0"/>
              <a:t>Qualitative feedback received from faculty focus group</a:t>
            </a:r>
          </a:p>
          <a:p>
            <a:r>
              <a:rPr lang="en-US" sz="2100" b="1" dirty="0"/>
              <a:t>Result: </a:t>
            </a:r>
            <a:r>
              <a:rPr lang="en-US" sz="2100" dirty="0"/>
              <a:t>Faculty confirmed the themes are:</a:t>
            </a:r>
          </a:p>
          <a:p>
            <a:pPr lvl="1"/>
            <a:r>
              <a:rPr lang="en-US" sz="2100" dirty="0"/>
              <a:t>Relevant to modern classrooms</a:t>
            </a:r>
          </a:p>
          <a:p>
            <a:pPr lvl="1"/>
            <a:r>
              <a:rPr lang="en-US" sz="2100" dirty="0"/>
              <a:t>Already being used in practice</a:t>
            </a:r>
          </a:p>
          <a:p>
            <a:pPr lvl="1"/>
            <a:r>
              <a:rPr lang="en-US" sz="2100" dirty="0"/>
              <a:t>Supportive of inclusive, equitable opportunities, and learning environments</a:t>
            </a:r>
          </a:p>
        </p:txBody>
      </p:sp>
    </p:spTree>
    <p:extLst>
      <p:ext uri="{BB962C8B-B14F-4D97-AF65-F5344CB8AC3E}">
        <p14:creationId xmlns:p14="http://schemas.microsoft.com/office/powerpoint/2010/main" val="191582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8599-43FA-E7F0-6E42-7EFE9698D2CE}"/>
              </a:ext>
            </a:extLst>
          </p:cNvPr>
          <p:cNvSpPr>
            <a:spLocks noGrp="1"/>
          </p:cNvSpPr>
          <p:nvPr>
            <p:ph type="title"/>
          </p:nvPr>
        </p:nvSpPr>
        <p:spPr>
          <a:xfrm>
            <a:off x="1086678" y="365125"/>
            <a:ext cx="10515600" cy="1325563"/>
          </a:xfrm>
        </p:spPr>
        <p:txBody>
          <a:bodyPr/>
          <a:lstStyle/>
          <a:p>
            <a:r>
              <a:rPr lang="en-US" dirty="0"/>
              <a:t>Let’s Recap: What’s New in 2024?</a:t>
            </a:r>
          </a:p>
        </p:txBody>
      </p:sp>
      <p:sp>
        <p:nvSpPr>
          <p:cNvPr id="3" name="Content Placeholder 2">
            <a:extLst>
              <a:ext uri="{FF2B5EF4-FFF2-40B4-BE49-F238E27FC236}">
                <a16:creationId xmlns:a16="http://schemas.microsoft.com/office/drawing/2014/main" id="{B9C99D93-E8AD-6412-DFCE-4C12ED5CA188}"/>
              </a:ext>
            </a:extLst>
          </p:cNvPr>
          <p:cNvSpPr>
            <a:spLocks noGrp="1"/>
          </p:cNvSpPr>
          <p:nvPr>
            <p:ph idx="1"/>
          </p:nvPr>
        </p:nvSpPr>
        <p:spPr>
          <a:xfrm>
            <a:off x="1086678" y="1825625"/>
            <a:ext cx="10515600" cy="4351338"/>
          </a:xfrm>
        </p:spPr>
        <p:txBody>
          <a:bodyPr/>
          <a:lstStyle/>
          <a:p>
            <a:r>
              <a:rPr lang="en-US" dirty="0"/>
              <a:t>Incorporated new competencies including diverse perspectives, equitable opportunities, and inclusive classroom environments</a:t>
            </a:r>
          </a:p>
          <a:p>
            <a:r>
              <a:rPr lang="en-US" dirty="0"/>
              <a:t>Added achievement levels for technical knowledge and performance indicators</a:t>
            </a:r>
          </a:p>
          <a:p>
            <a:r>
              <a:rPr lang="en-US" dirty="0"/>
              <a:t>Completed the first comprehensive review and update of the Professional-Technical Skill Standards since 2012</a:t>
            </a:r>
          </a:p>
          <a:p>
            <a:endParaRPr lang="en-US" dirty="0"/>
          </a:p>
        </p:txBody>
      </p:sp>
    </p:spTree>
    <p:extLst>
      <p:ext uri="{BB962C8B-B14F-4D97-AF65-F5344CB8AC3E}">
        <p14:creationId xmlns:p14="http://schemas.microsoft.com/office/powerpoint/2010/main" val="2546016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8147-25B2-88D1-2FA1-EE6EAB5117FB}"/>
              </a:ext>
            </a:extLst>
          </p:cNvPr>
          <p:cNvSpPr>
            <a:spLocks noGrp="1"/>
          </p:cNvSpPr>
          <p:nvPr>
            <p:ph type="title"/>
          </p:nvPr>
        </p:nvSpPr>
        <p:spPr>
          <a:xfrm>
            <a:off x="1086678" y="365125"/>
            <a:ext cx="10515600" cy="1325563"/>
          </a:xfrm>
        </p:spPr>
        <p:txBody>
          <a:bodyPr/>
          <a:lstStyle/>
          <a:p>
            <a:r>
              <a:rPr lang="en-US" dirty="0"/>
              <a:t>Thanks &amp; Next Steps</a:t>
            </a:r>
          </a:p>
        </p:txBody>
      </p:sp>
      <p:sp>
        <p:nvSpPr>
          <p:cNvPr id="3" name="Content Placeholder 2">
            <a:extLst>
              <a:ext uri="{FF2B5EF4-FFF2-40B4-BE49-F238E27FC236}">
                <a16:creationId xmlns:a16="http://schemas.microsoft.com/office/drawing/2014/main" id="{723A3C62-E136-B5C6-1278-945E5D870A1E}"/>
              </a:ext>
            </a:extLst>
          </p:cNvPr>
          <p:cNvSpPr>
            <a:spLocks noGrp="1"/>
          </p:cNvSpPr>
          <p:nvPr>
            <p:ph idx="1"/>
          </p:nvPr>
        </p:nvSpPr>
        <p:spPr>
          <a:xfrm>
            <a:off x="1086678" y="1825625"/>
            <a:ext cx="10515600" cy="4351338"/>
          </a:xfrm>
        </p:spPr>
        <p:txBody>
          <a:bodyPr>
            <a:normAutofit/>
          </a:bodyPr>
          <a:lstStyle/>
          <a:p>
            <a:r>
              <a:rPr lang="en-US" dirty="0"/>
              <a:t>Special thanks to the faculty focus groups who did an outstanding job using a thoughtful and insightful approach to updating the skill standards.</a:t>
            </a:r>
          </a:p>
          <a:p>
            <a:r>
              <a:rPr lang="en-US" dirty="0"/>
              <a:t>Visit the skill standards website for tutorial videos and a one-page synopsis of implementing the skill standards at:</a:t>
            </a:r>
            <a:br>
              <a:rPr lang="en-US" dirty="0"/>
            </a:br>
            <a:r>
              <a:rPr lang="en-US" b="1" dirty="0" err="1"/>
              <a:t>www.skillstandardswa.org</a:t>
            </a:r>
            <a:endParaRPr lang="en-US" b="1" dirty="0"/>
          </a:p>
          <a:p>
            <a:endParaRPr lang="en-US" dirty="0"/>
          </a:p>
        </p:txBody>
      </p:sp>
    </p:spTree>
    <p:extLst>
      <p:ext uri="{BB962C8B-B14F-4D97-AF65-F5344CB8AC3E}">
        <p14:creationId xmlns:p14="http://schemas.microsoft.com/office/powerpoint/2010/main" val="2561720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0B56-9E34-7133-B4ED-8BF0C733612B}"/>
              </a:ext>
            </a:extLst>
          </p:cNvPr>
          <p:cNvSpPr>
            <a:spLocks noGrp="1"/>
          </p:cNvSpPr>
          <p:nvPr>
            <p:ph type="title"/>
          </p:nvPr>
        </p:nvSpPr>
        <p:spPr>
          <a:xfrm>
            <a:off x="1086678" y="365125"/>
            <a:ext cx="10515600" cy="1325563"/>
          </a:xfrm>
        </p:spPr>
        <p:txBody>
          <a:bodyPr/>
          <a:lstStyle/>
          <a:p>
            <a:r>
              <a:rPr lang="en-US" dirty="0"/>
              <a:t>Resources</a:t>
            </a:r>
          </a:p>
        </p:txBody>
      </p:sp>
      <p:sp>
        <p:nvSpPr>
          <p:cNvPr id="3" name="Content Placeholder 2">
            <a:extLst>
              <a:ext uri="{FF2B5EF4-FFF2-40B4-BE49-F238E27FC236}">
                <a16:creationId xmlns:a16="http://schemas.microsoft.com/office/drawing/2014/main" id="{0752B022-B33E-4F65-D038-977111F18A3F}"/>
              </a:ext>
            </a:extLst>
          </p:cNvPr>
          <p:cNvSpPr>
            <a:spLocks noGrp="1"/>
          </p:cNvSpPr>
          <p:nvPr>
            <p:ph idx="1"/>
          </p:nvPr>
        </p:nvSpPr>
        <p:spPr>
          <a:xfrm>
            <a:off x="1086678" y="1825625"/>
            <a:ext cx="10515600" cy="4351338"/>
          </a:xfrm>
        </p:spPr>
        <p:txBody>
          <a:bodyPr>
            <a:normAutofit fontScale="70000" lnSpcReduction="20000"/>
          </a:bodyPr>
          <a:lstStyle/>
          <a:p>
            <a:r>
              <a:rPr lang="en-US" dirty="0">
                <a:solidFill>
                  <a:srgbClr val="0276BB"/>
                </a:solidFill>
                <a:hlinkClick r:id="rId3">
                  <a:extLst>
                    <a:ext uri="{A12FA001-AC4F-418D-AE19-62706E023703}">
                      <ahyp:hlinkClr xmlns:ahyp="http://schemas.microsoft.com/office/drawing/2018/hyperlinkcolor" val="tx"/>
                    </a:ext>
                  </a:extLst>
                </a:hlinkClick>
              </a:rPr>
              <a:t>https://www.skillstandardswa.org</a:t>
            </a:r>
            <a:r>
              <a:rPr lang="en-US" dirty="0">
                <a:solidFill>
                  <a:srgbClr val="0276BB"/>
                </a:solidFill>
              </a:rPr>
              <a:t> </a:t>
            </a:r>
            <a:r>
              <a:rPr lang="en-US" dirty="0"/>
              <a:t>– 2024 Washington State Skill Standards</a:t>
            </a:r>
          </a:p>
          <a:p>
            <a:r>
              <a:rPr lang="en-US" dirty="0">
                <a:solidFill>
                  <a:srgbClr val="0276BB"/>
                </a:solidFill>
                <a:hlinkClick r:id="rId4">
                  <a:extLst>
                    <a:ext uri="{A12FA001-AC4F-418D-AE19-62706E023703}">
                      <ahyp:hlinkClr xmlns:ahyp="http://schemas.microsoft.com/office/drawing/2018/hyperlinkcolor" val="tx"/>
                    </a:ext>
                  </a:extLst>
                </a:hlinkClick>
              </a:rPr>
              <a:t>https://www.sbctc.edu/colleges-staff/programs-services/professional-technical/faculty-certification</a:t>
            </a:r>
            <a:r>
              <a:rPr lang="en-US" dirty="0">
                <a:solidFill>
                  <a:srgbClr val="0276BB"/>
                </a:solidFill>
              </a:rPr>
              <a:t> </a:t>
            </a:r>
            <a:r>
              <a:rPr lang="en-US" dirty="0"/>
              <a:t>– SBTC Professional-Technical Faculty Certification</a:t>
            </a:r>
          </a:p>
          <a:p>
            <a:r>
              <a:rPr lang="en-US" dirty="0">
                <a:solidFill>
                  <a:srgbClr val="0276BB"/>
                </a:solidFill>
                <a:hlinkClick r:id="rId5">
                  <a:extLst>
                    <a:ext uri="{A12FA001-AC4F-418D-AE19-62706E023703}">
                      <ahyp:hlinkClr xmlns:ahyp="http://schemas.microsoft.com/office/drawing/2018/hyperlinkcolor" val="tx"/>
                    </a:ext>
                  </a:extLst>
                </a:hlinkClick>
              </a:rPr>
              <a:t>https://www.sbctc.edu/resources/documents/colleges-staff/programs-services/professional-technical/procertmanualv3_instructor.pdf</a:t>
            </a:r>
            <a:r>
              <a:rPr lang="en-US" dirty="0">
                <a:solidFill>
                  <a:srgbClr val="0276BB"/>
                </a:solidFill>
              </a:rPr>
              <a:t> </a:t>
            </a:r>
            <a:r>
              <a:rPr lang="en-US" dirty="0"/>
              <a:t>– </a:t>
            </a:r>
            <a:r>
              <a:rPr lang="en-US" dirty="0" err="1"/>
              <a:t>ProCert</a:t>
            </a:r>
            <a:r>
              <a:rPr lang="en-US" dirty="0"/>
              <a:t> </a:t>
            </a:r>
            <a:br>
              <a:rPr lang="en-US" dirty="0"/>
            </a:br>
            <a:r>
              <a:rPr lang="en-US" dirty="0"/>
              <a:t>Manual - Instructor</a:t>
            </a:r>
          </a:p>
          <a:p>
            <a:r>
              <a:rPr lang="en-US" dirty="0">
                <a:solidFill>
                  <a:srgbClr val="0276BB"/>
                </a:solidFill>
                <a:hlinkClick r:id="rId6">
                  <a:extLst>
                    <a:ext uri="{A12FA001-AC4F-418D-AE19-62706E023703}">
                      <ahyp:hlinkClr xmlns:ahyp="http://schemas.microsoft.com/office/drawing/2018/hyperlinkcolor" val="tx"/>
                    </a:ext>
                  </a:extLst>
                </a:hlinkClick>
              </a:rPr>
              <a:t>https://s3.amazonaws.com/PCRN/docs/Employability_Skills_Framework_OnePager_20180212.pdf</a:t>
            </a:r>
            <a:r>
              <a:rPr lang="en-US" dirty="0">
                <a:solidFill>
                  <a:srgbClr val="0276BB"/>
                </a:solidFill>
              </a:rPr>
              <a:t> </a:t>
            </a:r>
            <a:r>
              <a:rPr lang="en-US" dirty="0"/>
              <a:t>– DOE Perkins Collaborative Employability Skills Framework</a:t>
            </a:r>
          </a:p>
          <a:p>
            <a:r>
              <a:rPr lang="en-US" dirty="0">
                <a:solidFill>
                  <a:srgbClr val="0276BB"/>
                </a:solidFill>
                <a:hlinkClick r:id="rId7">
                  <a:extLst>
                    <a:ext uri="{A12FA001-AC4F-418D-AE19-62706E023703}">
                      <ahyp:hlinkClr xmlns:ahyp="http://schemas.microsoft.com/office/drawing/2018/hyperlinkcolor" val="tx"/>
                    </a:ext>
                  </a:extLst>
                </a:hlinkClick>
              </a:rPr>
              <a:t>https://app.leg.wa.gov/wac/default.aspx?cite=131-16-094</a:t>
            </a:r>
            <a:r>
              <a:rPr lang="en-US" dirty="0">
                <a:solidFill>
                  <a:srgbClr val="0276BB"/>
                </a:solidFill>
              </a:rPr>
              <a:t> </a:t>
            </a:r>
            <a:r>
              <a:rPr lang="en-US" dirty="0"/>
              <a:t>– WAC 131-16-094 Certification Process for Professional-Technical Instructors</a:t>
            </a:r>
          </a:p>
          <a:p>
            <a:endParaRPr lang="en-US" dirty="0"/>
          </a:p>
          <a:p>
            <a:endParaRPr lang="en-US" dirty="0"/>
          </a:p>
        </p:txBody>
      </p:sp>
    </p:spTree>
    <p:extLst>
      <p:ext uri="{BB962C8B-B14F-4D97-AF65-F5344CB8AC3E}">
        <p14:creationId xmlns:p14="http://schemas.microsoft.com/office/powerpoint/2010/main" val="3485934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B18B-C910-00BE-1FC3-B1B047E50504}"/>
              </a:ext>
            </a:extLst>
          </p:cNvPr>
          <p:cNvSpPr>
            <a:spLocks noGrp="1"/>
          </p:cNvSpPr>
          <p:nvPr>
            <p:ph type="title"/>
          </p:nvPr>
        </p:nvSpPr>
        <p:spPr>
          <a:xfrm>
            <a:off x="1086678" y="365125"/>
            <a:ext cx="10515600" cy="1325563"/>
          </a:xfrm>
        </p:spPr>
        <p:txBody>
          <a:bodyPr/>
          <a:lstStyle/>
          <a:p>
            <a:r>
              <a:rPr lang="en-US" dirty="0"/>
              <a:t>Acknowledgements</a:t>
            </a:r>
          </a:p>
        </p:txBody>
      </p:sp>
      <p:sp>
        <p:nvSpPr>
          <p:cNvPr id="3" name="Content Placeholder 2">
            <a:extLst>
              <a:ext uri="{FF2B5EF4-FFF2-40B4-BE49-F238E27FC236}">
                <a16:creationId xmlns:a16="http://schemas.microsoft.com/office/drawing/2014/main" id="{1F311D03-F07D-8296-3FC0-CD20165E3DF9}"/>
              </a:ext>
            </a:extLst>
          </p:cNvPr>
          <p:cNvSpPr>
            <a:spLocks noGrp="1"/>
          </p:cNvSpPr>
          <p:nvPr>
            <p:ph sz="half" idx="1"/>
          </p:nvPr>
        </p:nvSpPr>
        <p:spPr>
          <a:xfrm>
            <a:off x="1087437" y="1825625"/>
            <a:ext cx="5983214" cy="4351338"/>
          </a:xfrm>
        </p:spPr>
        <p:txBody>
          <a:bodyPr>
            <a:normAutofit fontScale="55000" lnSpcReduction="20000"/>
          </a:bodyPr>
          <a:lstStyle/>
          <a:p>
            <a:pPr marL="0" indent="0">
              <a:buNone/>
            </a:pPr>
            <a:r>
              <a:rPr lang="en-US" dirty="0"/>
              <a:t>The contents of this publication were developed with funds allocated by the U.S. Department of Education under the Carl D. Perkins Career and Technical Education Act. These contents do not necessarily represent the policy of the agency, nor should endorsement by the Federal government be assumed.</a:t>
            </a:r>
          </a:p>
          <a:p>
            <a:r>
              <a:rPr lang="en-US" dirty="0"/>
              <a:t>Project consultants</a:t>
            </a:r>
          </a:p>
          <a:p>
            <a:pPr lvl="1"/>
            <a:r>
              <a:rPr lang="en-US" dirty="0"/>
              <a:t>Dominique Foley Wilson</a:t>
            </a:r>
          </a:p>
          <a:p>
            <a:pPr lvl="1"/>
            <a:r>
              <a:rPr lang="en-US" dirty="0"/>
              <a:t>Dr. Angela Trego</a:t>
            </a:r>
          </a:p>
          <a:p>
            <a:pPr lvl="1"/>
            <a:r>
              <a:rPr lang="en-US" dirty="0"/>
              <a:t>Ricardo Ibarra</a:t>
            </a:r>
          </a:p>
          <a:p>
            <a:r>
              <a:rPr lang="en-US" dirty="0"/>
              <a:t>Project managers</a:t>
            </a:r>
          </a:p>
          <a:p>
            <a:pPr lvl="1"/>
            <a:r>
              <a:rPr lang="en-US" dirty="0"/>
              <a:t>Jamie Wells</a:t>
            </a:r>
          </a:p>
          <a:p>
            <a:pPr lvl="1"/>
            <a:r>
              <a:rPr lang="en-US" dirty="0"/>
              <a:t>Ann Avary</a:t>
            </a:r>
          </a:p>
          <a:p>
            <a:r>
              <a:rPr lang="en-US" dirty="0"/>
              <a:t>Workforce Education Council Leadership</a:t>
            </a:r>
          </a:p>
          <a:p>
            <a:r>
              <a:rPr lang="en-US" dirty="0"/>
              <a:t>State Board for Community and Technical Colleges</a:t>
            </a:r>
          </a:p>
        </p:txBody>
      </p:sp>
      <p:pic>
        <p:nvPicPr>
          <p:cNvPr id="6" name="Content Placeholder 5" descr="A cover of a book&#10;&#10;Description automatically generated">
            <a:extLst>
              <a:ext uri="{FF2B5EF4-FFF2-40B4-BE49-F238E27FC236}">
                <a16:creationId xmlns:a16="http://schemas.microsoft.com/office/drawing/2014/main" id="{439E08F1-017A-0B56-4C9C-214F136BF28B}"/>
              </a:ext>
            </a:extLst>
          </p:cNvPr>
          <p:cNvPicPr>
            <a:picLocks noGrp="1" noChangeAspect="1"/>
          </p:cNvPicPr>
          <p:nvPr>
            <p:ph sz="half" idx="2"/>
          </p:nvPr>
        </p:nvPicPr>
        <p:blipFill>
          <a:blip r:embed="rId2"/>
          <a:stretch>
            <a:fillRect/>
          </a:stretch>
        </p:blipFill>
        <p:spPr>
          <a:xfrm>
            <a:off x="7300280" y="708733"/>
            <a:ext cx="4302758" cy="5468230"/>
          </a:xfrm>
        </p:spPr>
      </p:pic>
    </p:spTree>
    <p:extLst>
      <p:ext uri="{BB962C8B-B14F-4D97-AF65-F5344CB8AC3E}">
        <p14:creationId xmlns:p14="http://schemas.microsoft.com/office/powerpoint/2010/main" val="318729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3" y="4009022"/>
            <a:ext cx="12217520" cy="38090"/>
          </a:xfrm>
          <a:prstGeom prst="rect">
            <a:avLst/>
          </a:prstGeom>
        </p:spPr>
      </p:pic>
      <p:pic>
        <p:nvPicPr>
          <p:cNvPr id="4" name="Object 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6436" y="2894876"/>
            <a:ext cx="19045" cy="1133192"/>
          </a:xfrm>
          <a:prstGeom prst="rect">
            <a:avLst/>
          </a:prstGeom>
        </p:spPr>
      </p:pic>
      <p:pic>
        <p:nvPicPr>
          <p:cNvPr id="5" name="Object 4"/>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8823" y="3961410"/>
            <a:ext cx="114271" cy="114271"/>
          </a:xfrm>
          <a:prstGeom prst="rect">
            <a:avLst/>
          </a:prstGeom>
        </p:spPr>
      </p:pic>
      <p:pic>
        <p:nvPicPr>
          <p:cNvPr id="6" name="Object 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50558" y="4009022"/>
            <a:ext cx="19045" cy="1142714"/>
          </a:xfrm>
          <a:prstGeom prst="rect">
            <a:avLst/>
          </a:prstGeom>
        </p:spPr>
      </p:pic>
      <p:pic>
        <p:nvPicPr>
          <p:cNvPr id="7" name="Object 6"/>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02944" y="3961410"/>
            <a:ext cx="123794" cy="114271"/>
          </a:xfrm>
          <a:prstGeom prst="rect">
            <a:avLst/>
          </a:prstGeom>
        </p:spPr>
      </p:pic>
      <p:pic>
        <p:nvPicPr>
          <p:cNvPr id="8" name="Object 7"/>
          <p:cNvPicPr>
            <a:picLocks noChangeAspect="1"/>
          </p:cNvPicPr>
          <p:nvPr/>
        </p:nvPicPr>
        <p:blipFill>
          <a:blip r:embed="rId5">
            <a:extLst>
              <a:ext uri="{96DAC541-7B7A-43D3-8B79-37D633B846F1}">
                <asvg:svgBlip xmlns:asvg="http://schemas.microsoft.com/office/drawing/2016/SVG/main" r:embed="rId13"/>
              </a:ext>
            </a:extLst>
          </a:blip>
          <a:stretch>
            <a:fillRect/>
          </a:stretch>
        </p:blipFill>
        <p:spPr>
          <a:xfrm>
            <a:off x="5684374" y="2894876"/>
            <a:ext cx="19045" cy="1133192"/>
          </a:xfrm>
          <a:prstGeom prst="rect">
            <a:avLst/>
          </a:prstGeom>
        </p:spPr>
      </p:pic>
      <p:pic>
        <p:nvPicPr>
          <p:cNvPr id="9" name="Object 8"/>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36761" y="3961410"/>
            <a:ext cx="123794" cy="114271"/>
          </a:xfrm>
          <a:prstGeom prst="rect">
            <a:avLst/>
          </a:prstGeom>
        </p:spPr>
      </p:pic>
      <p:pic>
        <p:nvPicPr>
          <p:cNvPr id="10" name="Object 9"/>
          <p:cNvPicPr>
            <a:picLocks noChangeAspect="1"/>
          </p:cNvPicPr>
          <p:nvPr/>
        </p:nvPicPr>
        <p:blipFill>
          <a:blip r:embed="rId9">
            <a:extLst>
              <a:ext uri="{96DAC541-7B7A-43D3-8B79-37D633B846F1}">
                <asvg:svgBlip xmlns:asvg="http://schemas.microsoft.com/office/drawing/2016/SVG/main" r:embed="rId16"/>
              </a:ext>
            </a:extLst>
          </a:blip>
          <a:stretch>
            <a:fillRect/>
          </a:stretch>
        </p:blipFill>
        <p:spPr>
          <a:xfrm>
            <a:off x="6831847" y="4009022"/>
            <a:ext cx="19045" cy="1142714"/>
          </a:xfrm>
          <a:prstGeom prst="rect">
            <a:avLst/>
          </a:prstGeom>
        </p:spPr>
      </p:pic>
      <p:pic>
        <p:nvPicPr>
          <p:cNvPr id="11" name="Object 10"/>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784236" y="3961410"/>
            <a:ext cx="123794" cy="114271"/>
          </a:xfrm>
          <a:prstGeom prst="rect">
            <a:avLst/>
          </a:prstGeom>
        </p:spPr>
      </p:pic>
      <p:pic>
        <p:nvPicPr>
          <p:cNvPr id="12" name="Object 11"/>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946329" y="2831429"/>
            <a:ext cx="15338" cy="1188720"/>
          </a:xfrm>
          <a:prstGeom prst="rect">
            <a:avLst/>
          </a:prstGeom>
        </p:spPr>
      </p:pic>
      <p:pic>
        <p:nvPicPr>
          <p:cNvPr id="13" name="Object 12"/>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892366" y="3961410"/>
            <a:ext cx="123794" cy="114271"/>
          </a:xfrm>
          <a:prstGeom prst="rect">
            <a:avLst/>
          </a:prstGeom>
        </p:spPr>
      </p:pic>
      <p:pic>
        <p:nvPicPr>
          <p:cNvPr id="14" name="Object 13"/>
          <p:cNvPicPr>
            <a:picLocks/>
          </p:cNvPicPr>
          <p:nvPr/>
        </p:nvPicPr>
        <p:blipFill>
          <a:blip r:embed="rId23">
            <a:extLst>
              <a:ext uri="{96DAC541-7B7A-43D3-8B79-37D633B846F1}">
                <asvg:svgBlip xmlns:asvg="http://schemas.microsoft.com/office/drawing/2016/SVG/main" r:embed="rId24"/>
              </a:ext>
            </a:extLst>
          </a:blip>
          <a:stretch>
            <a:fillRect/>
          </a:stretch>
        </p:blipFill>
        <p:spPr>
          <a:xfrm>
            <a:off x="9067690" y="4009021"/>
            <a:ext cx="19045" cy="1188720"/>
          </a:xfrm>
          <a:prstGeom prst="rect">
            <a:avLst/>
          </a:prstGeom>
        </p:spPr>
      </p:pic>
      <p:pic>
        <p:nvPicPr>
          <p:cNvPr id="15" name="Object 14"/>
          <p:cNvPicPr>
            <a:picLocks noChangeAspect="1"/>
          </p:cNvPicPr>
          <p:nvPr/>
        </p:nvPicPr>
        <p:blipFill>
          <a:blip r:embed="rId11">
            <a:extLst>
              <a:ext uri="{96DAC541-7B7A-43D3-8B79-37D633B846F1}">
                <asvg:svgBlip xmlns:asvg="http://schemas.microsoft.com/office/drawing/2016/SVG/main" r:embed="rId25"/>
              </a:ext>
            </a:extLst>
          </a:blip>
          <a:stretch>
            <a:fillRect/>
          </a:stretch>
        </p:blipFill>
        <p:spPr>
          <a:xfrm>
            <a:off x="9020076" y="3961410"/>
            <a:ext cx="123794" cy="114271"/>
          </a:xfrm>
          <a:prstGeom prst="rect">
            <a:avLst/>
          </a:prstGeom>
        </p:spPr>
      </p:pic>
      <p:sp>
        <p:nvSpPr>
          <p:cNvPr id="16" name="Object 15"/>
          <p:cNvSpPr/>
          <p:nvPr/>
        </p:nvSpPr>
        <p:spPr>
          <a:xfrm>
            <a:off x="1169225" y="2771011"/>
            <a:ext cx="133316" cy="133317"/>
          </a:xfrm>
          <a:prstGeom prst="ellipse">
            <a:avLst/>
          </a:prstGeom>
          <a:solidFill>
            <a:srgbClr val="466AAD"/>
          </a:solidFill>
        </p:spPr>
        <p:txBody>
          <a:bodyPr/>
          <a:lstStyle/>
          <a:p>
            <a:endParaRPr lang="en-US"/>
          </a:p>
        </p:txBody>
      </p:sp>
      <p:sp>
        <p:nvSpPr>
          <p:cNvPr id="17" name="Object 16"/>
          <p:cNvSpPr/>
          <p:nvPr/>
        </p:nvSpPr>
        <p:spPr>
          <a:xfrm>
            <a:off x="1397816" y="2713521"/>
            <a:ext cx="1801679" cy="244315"/>
          </a:xfrm>
          <a:prstGeom prst="rect">
            <a:avLst/>
          </a:prstGeom>
          <a:noFill/>
        </p:spPr>
        <p:txBody>
          <a:bodyPr wrap="square" lIns="0" tIns="0" rIns="0" bIns="0" rtlCol="0" anchor="t"/>
          <a:lstStyle/>
          <a:p>
            <a:pPr algn="l">
              <a:lnSpc>
                <a:spcPts val="1925"/>
              </a:lnSpc>
              <a:buNone/>
            </a:pPr>
            <a:r>
              <a:rPr lang="en-US" sz="1620" b="1" kern="0" spc="32" dirty="0">
                <a:solidFill>
                  <a:srgbClr val="000000">
                    <a:alpha val="80000"/>
                  </a:srgbClr>
                </a:solidFill>
                <a:latin typeface="Libre Franklin" pitchFamily="2" charset="77"/>
                <a:ea typeface="Source Sans Pro" pitchFamily="34" charset="-122"/>
                <a:cs typeface="Source Sans Pro" pitchFamily="34" charset="-120"/>
              </a:rPr>
              <a:t>2000</a:t>
            </a:r>
            <a:endParaRPr lang="en-US" b="1" dirty="0">
              <a:latin typeface="Libre Franklin" pitchFamily="2" charset="77"/>
            </a:endParaRPr>
          </a:p>
        </p:txBody>
      </p:sp>
      <p:sp>
        <p:nvSpPr>
          <p:cNvPr id="18" name="Object 17"/>
          <p:cNvSpPr/>
          <p:nvPr/>
        </p:nvSpPr>
        <p:spPr>
          <a:xfrm>
            <a:off x="1397816" y="3037687"/>
            <a:ext cx="1801679" cy="678487"/>
          </a:xfrm>
          <a:prstGeom prst="rect">
            <a:avLst/>
          </a:prstGeom>
          <a:noFill/>
        </p:spPr>
        <p:txBody>
          <a:bodyPr wrap="square" lIns="0" tIns="0" rIns="0" bIns="0" rtlCol="0" anchor="t"/>
          <a:lstStyle/>
          <a:p>
            <a:pPr algn="l">
              <a:lnSpc>
                <a:spcPts val="1782"/>
              </a:lnSpc>
              <a:spcBef>
                <a:spcPts val="617"/>
              </a:spcBef>
              <a:buNone/>
            </a:pPr>
            <a:r>
              <a:rPr lang="en-US" sz="1350" kern="0" spc="27" dirty="0">
                <a:solidFill>
                  <a:srgbClr val="000000">
                    <a:alpha val="80000"/>
                  </a:srgbClr>
                </a:solidFill>
                <a:latin typeface="Libre Franklin" pitchFamily="2" charset="77"/>
                <a:ea typeface="Source Sans Pro" pitchFamily="34" charset="-122"/>
                <a:cs typeface="Source Sans Pro" pitchFamily="34" charset="-120"/>
              </a:rPr>
              <a:t>Skill Standards for Prof/Tech Faculty first established</a:t>
            </a:r>
            <a:endParaRPr lang="en-US" dirty="0">
              <a:latin typeface="Libre Franklin" pitchFamily="2" charset="77"/>
            </a:endParaRPr>
          </a:p>
        </p:txBody>
      </p:sp>
      <p:sp>
        <p:nvSpPr>
          <p:cNvPr id="19" name="Object 18"/>
          <p:cNvSpPr/>
          <p:nvPr/>
        </p:nvSpPr>
        <p:spPr>
          <a:xfrm>
            <a:off x="3093367" y="5132621"/>
            <a:ext cx="133316" cy="133316"/>
          </a:xfrm>
          <a:prstGeom prst="ellipse">
            <a:avLst/>
          </a:prstGeom>
          <a:solidFill>
            <a:srgbClr val="1D3557"/>
          </a:solidFill>
        </p:spPr>
        <p:txBody>
          <a:bodyPr/>
          <a:lstStyle/>
          <a:p>
            <a:endParaRPr lang="en-US"/>
          </a:p>
        </p:txBody>
      </p:sp>
      <p:sp>
        <p:nvSpPr>
          <p:cNvPr id="20" name="Object 19"/>
          <p:cNvSpPr/>
          <p:nvPr/>
        </p:nvSpPr>
        <p:spPr>
          <a:xfrm>
            <a:off x="3322005" y="5075130"/>
            <a:ext cx="1236036" cy="244315"/>
          </a:xfrm>
          <a:prstGeom prst="rect">
            <a:avLst/>
          </a:prstGeom>
          <a:noFill/>
        </p:spPr>
        <p:txBody>
          <a:bodyPr wrap="square" lIns="0" tIns="0" rIns="0" bIns="0" rtlCol="0" anchor="t"/>
          <a:lstStyle/>
          <a:p>
            <a:pPr algn="l">
              <a:lnSpc>
                <a:spcPts val="1925"/>
              </a:lnSpc>
              <a:buNone/>
            </a:pPr>
            <a:r>
              <a:rPr lang="en-US" sz="1620" b="1" kern="0" spc="32" dirty="0">
                <a:solidFill>
                  <a:srgbClr val="000000">
                    <a:alpha val="80000"/>
                  </a:srgbClr>
                </a:solidFill>
                <a:latin typeface="Libre Franklin" pitchFamily="2" charset="77"/>
                <a:ea typeface="Source Sans Pro" pitchFamily="34" charset="-122"/>
                <a:cs typeface="Source Sans Pro" pitchFamily="34" charset="-120"/>
              </a:rPr>
              <a:t>2012</a:t>
            </a:r>
            <a:endParaRPr lang="en-US" b="1" dirty="0">
              <a:latin typeface="Libre Franklin" pitchFamily="2" charset="77"/>
            </a:endParaRPr>
          </a:p>
        </p:txBody>
      </p:sp>
      <p:sp>
        <p:nvSpPr>
          <p:cNvPr id="21" name="Object 20"/>
          <p:cNvSpPr/>
          <p:nvPr/>
        </p:nvSpPr>
        <p:spPr>
          <a:xfrm>
            <a:off x="3322005" y="5399296"/>
            <a:ext cx="1236036" cy="452324"/>
          </a:xfrm>
          <a:prstGeom prst="rect">
            <a:avLst/>
          </a:prstGeom>
          <a:noFill/>
        </p:spPr>
        <p:txBody>
          <a:bodyPr wrap="square" lIns="0" tIns="0" rIns="0" bIns="0" rtlCol="0" anchor="t"/>
          <a:lstStyle/>
          <a:p>
            <a:pPr algn="l">
              <a:lnSpc>
                <a:spcPts val="1782"/>
              </a:lnSpc>
              <a:spcBef>
                <a:spcPts val="617"/>
              </a:spcBef>
              <a:buNone/>
            </a:pPr>
            <a:r>
              <a:rPr lang="en-US" sz="1350" kern="0" spc="27" dirty="0">
                <a:solidFill>
                  <a:srgbClr val="000000">
                    <a:alpha val="80000"/>
                  </a:srgbClr>
                </a:solidFill>
                <a:latin typeface="Libre Franklin" pitchFamily="2" charset="77"/>
                <a:ea typeface="Source Sans Pro" pitchFamily="34" charset="-122"/>
                <a:cs typeface="Source Sans Pro" pitchFamily="34" charset="-120"/>
              </a:rPr>
              <a:t>Skill Standards refreshed</a:t>
            </a:r>
            <a:endParaRPr lang="en-US" dirty="0">
              <a:latin typeface="Libre Franklin" pitchFamily="2" charset="77"/>
            </a:endParaRPr>
          </a:p>
        </p:txBody>
      </p:sp>
      <p:sp>
        <p:nvSpPr>
          <p:cNvPr id="22" name="Object 21"/>
          <p:cNvSpPr/>
          <p:nvPr/>
        </p:nvSpPr>
        <p:spPr>
          <a:xfrm>
            <a:off x="5627206" y="2771011"/>
            <a:ext cx="133317" cy="133317"/>
          </a:xfrm>
          <a:prstGeom prst="ellipse">
            <a:avLst/>
          </a:prstGeom>
          <a:solidFill>
            <a:srgbClr val="A8DADC"/>
          </a:solidFill>
        </p:spPr>
        <p:txBody>
          <a:bodyPr/>
          <a:lstStyle/>
          <a:p>
            <a:endParaRPr lang="en-US"/>
          </a:p>
        </p:txBody>
      </p:sp>
      <p:sp>
        <p:nvSpPr>
          <p:cNvPr id="23" name="Object 22"/>
          <p:cNvSpPr/>
          <p:nvPr/>
        </p:nvSpPr>
        <p:spPr>
          <a:xfrm>
            <a:off x="5855795" y="2713521"/>
            <a:ext cx="1969278" cy="244315"/>
          </a:xfrm>
          <a:prstGeom prst="rect">
            <a:avLst/>
          </a:prstGeom>
          <a:noFill/>
        </p:spPr>
        <p:txBody>
          <a:bodyPr wrap="square" lIns="0" tIns="0" rIns="0" bIns="0" rtlCol="0" anchor="t"/>
          <a:lstStyle/>
          <a:p>
            <a:pPr algn="l">
              <a:lnSpc>
                <a:spcPts val="1925"/>
              </a:lnSpc>
              <a:buNone/>
            </a:pPr>
            <a:r>
              <a:rPr lang="en-US" sz="1620" b="1" kern="0" spc="32" dirty="0">
                <a:solidFill>
                  <a:srgbClr val="000000">
                    <a:alpha val="80000"/>
                  </a:srgbClr>
                </a:solidFill>
                <a:latin typeface="Libre Franklin" pitchFamily="2" charset="77"/>
                <a:ea typeface="Source Sans Pro" pitchFamily="34" charset="-122"/>
                <a:cs typeface="Source Sans Pro" pitchFamily="34" charset="-120"/>
              </a:rPr>
              <a:t>2021</a:t>
            </a:r>
            <a:endParaRPr lang="en-US" b="1" dirty="0">
              <a:latin typeface="Libre Franklin" pitchFamily="2" charset="77"/>
            </a:endParaRPr>
          </a:p>
        </p:txBody>
      </p:sp>
      <p:sp>
        <p:nvSpPr>
          <p:cNvPr id="24" name="Object 23"/>
          <p:cNvSpPr/>
          <p:nvPr/>
        </p:nvSpPr>
        <p:spPr>
          <a:xfrm>
            <a:off x="5855795" y="3037687"/>
            <a:ext cx="1969278" cy="452324"/>
          </a:xfrm>
          <a:prstGeom prst="rect">
            <a:avLst/>
          </a:prstGeom>
          <a:noFill/>
        </p:spPr>
        <p:txBody>
          <a:bodyPr wrap="square" lIns="0" tIns="0" rIns="0" bIns="0" rtlCol="0" anchor="t"/>
          <a:lstStyle/>
          <a:p>
            <a:pPr algn="l">
              <a:lnSpc>
                <a:spcPts val="1782"/>
              </a:lnSpc>
              <a:spcBef>
                <a:spcPts val="617"/>
              </a:spcBef>
              <a:buNone/>
            </a:pPr>
            <a:r>
              <a:rPr lang="en-US" sz="1350" kern="0" spc="27" dirty="0">
                <a:solidFill>
                  <a:srgbClr val="000000">
                    <a:alpha val="80000"/>
                  </a:srgbClr>
                </a:solidFill>
                <a:latin typeface="Libre Franklin" pitchFamily="2" charset="77"/>
                <a:ea typeface="Source Sans Pro" pitchFamily="34" charset="-122"/>
                <a:cs typeface="Source Sans Pro" pitchFamily="34" charset="-120"/>
              </a:rPr>
              <a:t>Planning and design begins for major update</a:t>
            </a:r>
            <a:endParaRPr lang="en-US" dirty="0">
              <a:latin typeface="Libre Franklin" pitchFamily="2" charset="77"/>
            </a:endParaRPr>
          </a:p>
        </p:txBody>
      </p:sp>
      <p:sp>
        <p:nvSpPr>
          <p:cNvPr id="25" name="Object 24"/>
          <p:cNvSpPr/>
          <p:nvPr/>
        </p:nvSpPr>
        <p:spPr>
          <a:xfrm>
            <a:off x="6774605" y="5132621"/>
            <a:ext cx="133317" cy="133316"/>
          </a:xfrm>
          <a:prstGeom prst="ellipse">
            <a:avLst/>
          </a:prstGeom>
          <a:solidFill>
            <a:srgbClr val="EFAE9E"/>
          </a:solidFill>
        </p:spPr>
        <p:txBody>
          <a:bodyPr/>
          <a:lstStyle/>
          <a:p>
            <a:endParaRPr lang="en-US"/>
          </a:p>
        </p:txBody>
      </p:sp>
      <p:sp>
        <p:nvSpPr>
          <p:cNvPr id="26" name="Object 25"/>
          <p:cNvSpPr/>
          <p:nvPr/>
        </p:nvSpPr>
        <p:spPr>
          <a:xfrm>
            <a:off x="5353594" y="5075130"/>
            <a:ext cx="1885479" cy="244315"/>
          </a:xfrm>
          <a:prstGeom prst="rect">
            <a:avLst/>
          </a:prstGeom>
          <a:noFill/>
        </p:spPr>
        <p:txBody>
          <a:bodyPr wrap="square" lIns="0" tIns="0" rIns="0" bIns="0" rtlCol="0" anchor="t"/>
          <a:lstStyle/>
          <a:p>
            <a:pPr algn="l">
              <a:lnSpc>
                <a:spcPts val="1925"/>
              </a:lnSpc>
              <a:buNone/>
            </a:pPr>
            <a:r>
              <a:rPr lang="en-US" sz="1620" b="1" kern="0" spc="32" dirty="0">
                <a:solidFill>
                  <a:srgbClr val="000000">
                    <a:alpha val="80000"/>
                  </a:srgbClr>
                </a:solidFill>
                <a:latin typeface="Libre Franklin" pitchFamily="2" charset="77"/>
                <a:ea typeface="Source Sans Pro" pitchFamily="34" charset="-122"/>
                <a:cs typeface="Source Sans Pro" pitchFamily="34" charset="-120"/>
              </a:rPr>
              <a:t>2022-2023</a:t>
            </a:r>
            <a:endParaRPr lang="en-US" b="1" dirty="0">
              <a:latin typeface="Libre Franklin" pitchFamily="2" charset="77"/>
            </a:endParaRPr>
          </a:p>
        </p:txBody>
      </p:sp>
      <p:sp>
        <p:nvSpPr>
          <p:cNvPr id="27" name="Object 26"/>
          <p:cNvSpPr/>
          <p:nvPr/>
        </p:nvSpPr>
        <p:spPr>
          <a:xfrm>
            <a:off x="5353594" y="5399296"/>
            <a:ext cx="2563552" cy="904649"/>
          </a:xfrm>
          <a:prstGeom prst="rect">
            <a:avLst/>
          </a:prstGeom>
          <a:noFill/>
        </p:spPr>
        <p:txBody>
          <a:bodyPr wrap="square" lIns="0" tIns="0" rIns="0" bIns="0" rtlCol="0" anchor="t"/>
          <a:lstStyle/>
          <a:p>
            <a:pPr algn="l">
              <a:lnSpc>
                <a:spcPts val="1782"/>
              </a:lnSpc>
              <a:spcBef>
                <a:spcPts val="617"/>
              </a:spcBef>
              <a:buNone/>
            </a:pPr>
            <a:r>
              <a:rPr lang="en-US" sz="1350" kern="0" spc="27" dirty="0">
                <a:solidFill>
                  <a:srgbClr val="000000">
                    <a:alpha val="80000"/>
                  </a:srgbClr>
                </a:solidFill>
                <a:latin typeface="Libre Franklin" pitchFamily="2" charset="77"/>
                <a:ea typeface="Source Sans Pro" pitchFamily="34" charset="-122"/>
                <a:cs typeface="Source Sans Pro" pitchFamily="34" charset="-120"/>
              </a:rPr>
              <a:t>Faculty focus groups work together for a comprehensive update of the standards  </a:t>
            </a:r>
            <a:endParaRPr lang="en-US" dirty="0">
              <a:latin typeface="Libre Franklin" pitchFamily="2" charset="77"/>
            </a:endParaRPr>
          </a:p>
        </p:txBody>
      </p:sp>
      <p:sp>
        <p:nvSpPr>
          <p:cNvPr id="28" name="Object 27"/>
          <p:cNvSpPr/>
          <p:nvPr/>
        </p:nvSpPr>
        <p:spPr>
          <a:xfrm>
            <a:off x="7885936" y="2771011"/>
            <a:ext cx="133317" cy="133317"/>
          </a:xfrm>
          <a:prstGeom prst="ellipse">
            <a:avLst/>
          </a:prstGeom>
          <a:solidFill>
            <a:srgbClr val="466AAD"/>
          </a:solidFill>
        </p:spPr>
        <p:txBody>
          <a:bodyPr/>
          <a:lstStyle/>
          <a:p>
            <a:endParaRPr lang="en-US"/>
          </a:p>
        </p:txBody>
      </p:sp>
      <p:sp>
        <p:nvSpPr>
          <p:cNvPr id="29" name="Object 28"/>
          <p:cNvSpPr/>
          <p:nvPr/>
        </p:nvSpPr>
        <p:spPr>
          <a:xfrm>
            <a:off x="8111346" y="2713521"/>
            <a:ext cx="1979752" cy="244315"/>
          </a:xfrm>
          <a:prstGeom prst="rect">
            <a:avLst/>
          </a:prstGeom>
          <a:noFill/>
        </p:spPr>
        <p:txBody>
          <a:bodyPr wrap="square" lIns="0" tIns="0" rIns="0" bIns="0" rtlCol="0" anchor="t"/>
          <a:lstStyle/>
          <a:p>
            <a:pPr algn="l">
              <a:lnSpc>
                <a:spcPts val="1925"/>
              </a:lnSpc>
              <a:buNone/>
            </a:pPr>
            <a:r>
              <a:rPr lang="en-US" sz="1620" b="1" kern="0" spc="32" dirty="0">
                <a:solidFill>
                  <a:srgbClr val="000000">
                    <a:alpha val="80000"/>
                  </a:srgbClr>
                </a:solidFill>
                <a:latin typeface="Libre Franklin" pitchFamily="2" charset="77"/>
                <a:ea typeface="Source Sans Pro" pitchFamily="34" charset="-122"/>
                <a:cs typeface="Source Sans Pro" pitchFamily="34" charset="-120"/>
              </a:rPr>
              <a:t>2023-2024</a:t>
            </a:r>
            <a:endParaRPr lang="en-US" b="1" dirty="0">
              <a:latin typeface="Libre Franklin" pitchFamily="2" charset="77"/>
            </a:endParaRPr>
          </a:p>
        </p:txBody>
      </p:sp>
      <p:sp>
        <p:nvSpPr>
          <p:cNvPr id="30" name="Object 29"/>
          <p:cNvSpPr/>
          <p:nvPr/>
        </p:nvSpPr>
        <p:spPr>
          <a:xfrm>
            <a:off x="8111345" y="3033953"/>
            <a:ext cx="2874661" cy="794854"/>
          </a:xfrm>
          <a:prstGeom prst="rect">
            <a:avLst/>
          </a:prstGeom>
          <a:noFill/>
        </p:spPr>
        <p:txBody>
          <a:bodyPr wrap="square" lIns="0" tIns="0" rIns="0" bIns="0" rtlCol="0" anchor="t"/>
          <a:lstStyle/>
          <a:p>
            <a:pPr algn="l">
              <a:lnSpc>
                <a:spcPts val="1782"/>
              </a:lnSpc>
              <a:spcBef>
                <a:spcPts val="617"/>
              </a:spcBef>
              <a:buNone/>
            </a:pPr>
            <a:r>
              <a:rPr lang="en-US" sz="1350" kern="0" spc="27" dirty="0">
                <a:solidFill>
                  <a:srgbClr val="000000">
                    <a:alpha val="80000"/>
                  </a:srgbClr>
                </a:solidFill>
                <a:latin typeface="Libre Franklin" pitchFamily="2" charset="77"/>
                <a:ea typeface="Source Sans Pro" pitchFamily="34" charset="-122"/>
                <a:cs typeface="Source Sans Pro" pitchFamily="34" charset="-120"/>
              </a:rPr>
              <a:t>Systemwide Verification survey followed by Confirmation Survey confirm updated standards</a:t>
            </a:r>
            <a:endParaRPr lang="en-US" dirty="0">
              <a:latin typeface="Libre Franklin" pitchFamily="2" charset="77"/>
            </a:endParaRPr>
          </a:p>
        </p:txBody>
      </p:sp>
      <p:sp>
        <p:nvSpPr>
          <p:cNvPr id="31" name="Object 30"/>
          <p:cNvSpPr/>
          <p:nvPr/>
        </p:nvSpPr>
        <p:spPr>
          <a:xfrm>
            <a:off x="9010490" y="5128544"/>
            <a:ext cx="133317" cy="133317"/>
          </a:xfrm>
          <a:prstGeom prst="ellipse">
            <a:avLst/>
          </a:prstGeom>
          <a:solidFill>
            <a:srgbClr val="1D3557"/>
          </a:solidFill>
        </p:spPr>
        <p:txBody>
          <a:bodyPr/>
          <a:lstStyle/>
          <a:p>
            <a:endParaRPr lang="en-US"/>
          </a:p>
        </p:txBody>
      </p:sp>
      <p:sp>
        <p:nvSpPr>
          <p:cNvPr id="32" name="Object 31"/>
          <p:cNvSpPr/>
          <p:nvPr/>
        </p:nvSpPr>
        <p:spPr>
          <a:xfrm>
            <a:off x="9239125" y="5075130"/>
            <a:ext cx="1969278" cy="244315"/>
          </a:xfrm>
          <a:prstGeom prst="rect">
            <a:avLst/>
          </a:prstGeom>
          <a:noFill/>
        </p:spPr>
        <p:txBody>
          <a:bodyPr wrap="square" lIns="0" tIns="0" rIns="0" bIns="0" rtlCol="0" anchor="t"/>
          <a:lstStyle/>
          <a:p>
            <a:pPr algn="l">
              <a:lnSpc>
                <a:spcPts val="1925"/>
              </a:lnSpc>
              <a:buNone/>
            </a:pPr>
            <a:r>
              <a:rPr lang="en-US" sz="1620" b="1" kern="0" spc="32" dirty="0">
                <a:solidFill>
                  <a:srgbClr val="000000">
                    <a:alpha val="80000"/>
                  </a:srgbClr>
                </a:solidFill>
                <a:latin typeface="Libre Franklin" pitchFamily="2" charset="77"/>
                <a:ea typeface="Source Sans Pro" pitchFamily="34" charset="-122"/>
                <a:cs typeface="Source Sans Pro" pitchFamily="34" charset="-120"/>
              </a:rPr>
              <a:t>2024</a:t>
            </a:r>
            <a:endParaRPr lang="en-US" b="1" dirty="0">
              <a:latin typeface="Libre Franklin" pitchFamily="2" charset="77"/>
            </a:endParaRPr>
          </a:p>
        </p:txBody>
      </p:sp>
      <p:sp>
        <p:nvSpPr>
          <p:cNvPr id="33" name="Object 32"/>
          <p:cNvSpPr/>
          <p:nvPr/>
        </p:nvSpPr>
        <p:spPr>
          <a:xfrm>
            <a:off x="9239125" y="5399296"/>
            <a:ext cx="2638244" cy="1130811"/>
          </a:xfrm>
          <a:prstGeom prst="rect">
            <a:avLst/>
          </a:prstGeom>
          <a:noFill/>
        </p:spPr>
        <p:txBody>
          <a:bodyPr wrap="square" lIns="0" tIns="0" rIns="0" bIns="0" rtlCol="0" anchor="t"/>
          <a:lstStyle/>
          <a:p>
            <a:pPr algn="l">
              <a:lnSpc>
                <a:spcPts val="1782"/>
              </a:lnSpc>
              <a:spcBef>
                <a:spcPts val="617"/>
              </a:spcBef>
              <a:buNone/>
            </a:pPr>
            <a:r>
              <a:rPr lang="en-US" sz="1350" kern="0" spc="27" dirty="0">
                <a:solidFill>
                  <a:srgbClr val="000000">
                    <a:alpha val="80000"/>
                  </a:srgbClr>
                </a:solidFill>
                <a:latin typeface="Libre Franklin" pitchFamily="2" charset="77"/>
                <a:ea typeface="Source Sans Pro" pitchFamily="34" charset="-122"/>
                <a:cs typeface="Source Sans Pro" pitchFamily="34" charset="-120"/>
              </a:rPr>
              <a:t>Updated Standards approved by Instruction Commission and Workforce Education Council  </a:t>
            </a:r>
            <a:endParaRPr lang="en-US" dirty="0">
              <a:latin typeface="Libre Franklin" pitchFamily="2" charset="77"/>
            </a:endParaRPr>
          </a:p>
        </p:txBody>
      </p:sp>
      <p:sp>
        <p:nvSpPr>
          <p:cNvPr id="34" name="TextBox 33">
            <a:extLst>
              <a:ext uri="{FF2B5EF4-FFF2-40B4-BE49-F238E27FC236}">
                <a16:creationId xmlns:a16="http://schemas.microsoft.com/office/drawing/2014/main" id="{5347DC2D-4A0C-2277-D2BA-96BB949E7F41}"/>
              </a:ext>
            </a:extLst>
          </p:cNvPr>
          <p:cNvSpPr txBox="1"/>
          <p:nvPr/>
        </p:nvSpPr>
        <p:spPr>
          <a:xfrm>
            <a:off x="1087438" y="1596139"/>
            <a:ext cx="10515600" cy="707886"/>
          </a:xfrm>
          <a:prstGeom prst="rect">
            <a:avLst/>
          </a:prstGeom>
          <a:noFill/>
        </p:spPr>
        <p:txBody>
          <a:bodyPr wrap="square" rtlCol="0">
            <a:spAutoFit/>
          </a:bodyPr>
          <a:lstStyle/>
          <a:p>
            <a:r>
              <a:rPr lang="en-US" sz="2000" dirty="0">
                <a:latin typeface="Libre Franklin" pitchFamily="2" charset="77"/>
              </a:rPr>
              <a:t>Since their creation, Washington’s Skill Standards have continued to evolve -- shaped by instructors, grounded in workforce demands, and focused on student success.</a:t>
            </a:r>
          </a:p>
        </p:txBody>
      </p:sp>
      <p:sp>
        <p:nvSpPr>
          <p:cNvPr id="36" name="Title 1">
            <a:extLst>
              <a:ext uri="{FF2B5EF4-FFF2-40B4-BE49-F238E27FC236}">
                <a16:creationId xmlns:a16="http://schemas.microsoft.com/office/drawing/2014/main" id="{5D3824C5-A745-7D75-0755-45915D7345D4}"/>
              </a:ext>
            </a:extLst>
          </p:cNvPr>
          <p:cNvSpPr txBox="1">
            <a:spLocks/>
          </p:cNvSpPr>
          <p:nvPr/>
        </p:nvSpPr>
        <p:spPr>
          <a:xfrm>
            <a:off x="1087438"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7476F"/>
                </a:solidFill>
                <a:latin typeface="Libre Franklin" pitchFamily="2" charset="77"/>
                <a:ea typeface="+mj-ea"/>
                <a:cs typeface="+mj-cs"/>
              </a:defRPr>
            </a:lvl1pPr>
          </a:lstStyle>
          <a:p>
            <a:r>
              <a:rPr lang="en-US" dirty="0"/>
              <a:t>How Have Skill Standards Evolved?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00259-7B39-6614-B4BE-CCA358D62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7EEAC-5F82-E7CD-DFF5-F58F75E7446F}"/>
              </a:ext>
            </a:extLst>
          </p:cNvPr>
          <p:cNvSpPr>
            <a:spLocks noGrp="1"/>
          </p:cNvSpPr>
          <p:nvPr>
            <p:ph type="title"/>
          </p:nvPr>
        </p:nvSpPr>
        <p:spPr/>
        <p:txBody>
          <a:bodyPr>
            <a:normAutofit/>
          </a:bodyPr>
          <a:lstStyle/>
          <a:p>
            <a:r>
              <a:rPr lang="en-US" sz="4000" dirty="0"/>
              <a:t>Required by Law: What You Need to Know</a:t>
            </a:r>
          </a:p>
        </p:txBody>
      </p:sp>
      <p:sp>
        <p:nvSpPr>
          <p:cNvPr id="3" name="Content Placeholder 2">
            <a:extLst>
              <a:ext uri="{FF2B5EF4-FFF2-40B4-BE49-F238E27FC236}">
                <a16:creationId xmlns:a16="http://schemas.microsoft.com/office/drawing/2014/main" id="{75B59024-2734-E39A-E22A-726F61E7F270}"/>
              </a:ext>
            </a:extLst>
          </p:cNvPr>
          <p:cNvSpPr>
            <a:spLocks noGrp="1"/>
          </p:cNvSpPr>
          <p:nvPr>
            <p:ph idx="1"/>
          </p:nvPr>
        </p:nvSpPr>
        <p:spPr>
          <a:xfrm>
            <a:off x="1086678" y="1690688"/>
            <a:ext cx="10515600" cy="4802187"/>
          </a:xfrm>
        </p:spPr>
        <p:txBody>
          <a:bodyPr>
            <a:normAutofit fontScale="55000" lnSpcReduction="20000"/>
          </a:bodyPr>
          <a:lstStyle/>
          <a:p>
            <a:pPr marL="0" indent="0">
              <a:buNone/>
            </a:pPr>
            <a:r>
              <a:rPr lang="en-US" dirty="0"/>
              <a:t>Washington State law requires all professional-technical instructors to complete a professional development plan (PDP) based on the state’s skill standards.</a:t>
            </a:r>
          </a:p>
          <a:p>
            <a:pPr marL="0" indent="0">
              <a:buNone/>
            </a:pPr>
            <a:r>
              <a:rPr lang="en-US" dirty="0"/>
              <a:t>This requirement is outlined in </a:t>
            </a:r>
            <a:r>
              <a:rPr lang="en-US" b="1" dirty="0"/>
              <a:t>Washington Administrative Code (WAC 131-16-092 to 094)</a:t>
            </a:r>
            <a:r>
              <a:rPr lang="en-US" dirty="0"/>
              <a:t>. </a:t>
            </a:r>
          </a:p>
          <a:p>
            <a:pPr marL="0" indent="0">
              <a:buNone/>
            </a:pPr>
            <a:r>
              <a:rPr lang="en-US" dirty="0"/>
              <a:t>Your professional development plan (PDP) must:</a:t>
            </a:r>
          </a:p>
          <a:p>
            <a:r>
              <a:rPr lang="en-US" dirty="0"/>
              <a:t>Align with the updated 2024 skill standards</a:t>
            </a:r>
          </a:p>
          <a:p>
            <a:r>
              <a:rPr lang="en-US" dirty="0"/>
              <a:t>Be developed collaboratively with your administrator</a:t>
            </a:r>
          </a:p>
          <a:p>
            <a:r>
              <a:rPr lang="en-US" dirty="0"/>
              <a:t>Support your growth in instruction, curriculum, and classroom management</a:t>
            </a:r>
          </a:p>
          <a:p>
            <a:pPr marL="0" indent="0">
              <a:spcBef>
                <a:spcPts val="2200"/>
              </a:spcBef>
              <a:buNone/>
            </a:pPr>
            <a:r>
              <a:rPr lang="en-US" b="1" dirty="0"/>
              <a:t>Want to check out the details? Here are the direct links: </a:t>
            </a:r>
          </a:p>
          <a:p>
            <a:r>
              <a:rPr lang="en-US" dirty="0">
                <a:solidFill>
                  <a:srgbClr val="0276BB"/>
                </a:solidFill>
                <a:hlinkClick r:id="rId2">
                  <a:extLst>
                    <a:ext uri="{A12FA001-AC4F-418D-AE19-62706E023703}">
                      <ahyp:hlinkClr xmlns:ahyp="http://schemas.microsoft.com/office/drawing/2018/hyperlinkcolor" val="tx"/>
                    </a:ext>
                  </a:extLst>
                </a:hlinkClick>
              </a:rPr>
              <a:t>WAC 131-16-092</a:t>
            </a:r>
            <a:r>
              <a:rPr lang="en-US" dirty="0"/>
              <a:t>: Maintaining and improving certification competencies</a:t>
            </a:r>
          </a:p>
          <a:p>
            <a:r>
              <a:rPr lang="en-US" dirty="0">
                <a:solidFill>
                  <a:srgbClr val="0276BB"/>
                </a:solidFill>
                <a:hlinkClick r:id="rId3">
                  <a:extLst>
                    <a:ext uri="{A12FA001-AC4F-418D-AE19-62706E023703}">
                      <ahyp:hlinkClr xmlns:ahyp="http://schemas.microsoft.com/office/drawing/2018/hyperlinkcolor" val="tx"/>
                    </a:ext>
                  </a:extLst>
                </a:hlinkClick>
              </a:rPr>
              <a:t>WAC 131-16-093</a:t>
            </a:r>
            <a:r>
              <a:rPr lang="en-US" dirty="0"/>
              <a:t>: Types of professional-technical education certificates</a:t>
            </a:r>
          </a:p>
          <a:p>
            <a:r>
              <a:rPr lang="en-US" dirty="0">
                <a:solidFill>
                  <a:srgbClr val="0276BB"/>
                </a:solidFill>
                <a:hlinkClick r:id="rId4">
                  <a:extLst>
                    <a:ext uri="{A12FA001-AC4F-418D-AE19-62706E023703}">
                      <ahyp:hlinkClr xmlns:ahyp="http://schemas.microsoft.com/office/drawing/2018/hyperlinkcolor" val="tx"/>
                    </a:ext>
                  </a:extLst>
                </a:hlinkClick>
              </a:rPr>
              <a:t>WAC 131-16-094</a:t>
            </a:r>
            <a:r>
              <a:rPr lang="en-US" dirty="0"/>
              <a:t>: Certification process and PDP requirements for instructors</a:t>
            </a:r>
          </a:p>
          <a:p>
            <a:endParaRPr lang="en-US" dirty="0"/>
          </a:p>
          <a:p>
            <a:pPr marL="0" indent="0">
              <a:buNone/>
            </a:pPr>
            <a:r>
              <a:rPr lang="en-US" b="1" i="1" dirty="0"/>
              <a:t>We’ll walk through detailed PDP requirements later in this presentation.</a:t>
            </a:r>
          </a:p>
        </p:txBody>
      </p:sp>
    </p:spTree>
    <p:extLst>
      <p:ext uri="{BB962C8B-B14F-4D97-AF65-F5344CB8AC3E}">
        <p14:creationId xmlns:p14="http://schemas.microsoft.com/office/powerpoint/2010/main" val="115953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54BE-A440-0FB0-C1B2-3FBC6E219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7DFE6-8AF7-9961-23CB-22917D8054B1}"/>
              </a:ext>
            </a:extLst>
          </p:cNvPr>
          <p:cNvSpPr>
            <a:spLocks noGrp="1"/>
          </p:cNvSpPr>
          <p:nvPr>
            <p:ph type="title"/>
          </p:nvPr>
        </p:nvSpPr>
        <p:spPr>
          <a:xfrm>
            <a:off x="1086678" y="365125"/>
            <a:ext cx="10515600" cy="1325563"/>
          </a:xfrm>
        </p:spPr>
        <p:txBody>
          <a:bodyPr>
            <a:normAutofit/>
          </a:bodyPr>
          <a:lstStyle/>
          <a:p>
            <a:r>
              <a:rPr lang="en-US" sz="4000" dirty="0"/>
              <a:t>New to Skill Standards? You’re Not Alone.</a:t>
            </a:r>
          </a:p>
        </p:txBody>
      </p:sp>
      <p:sp>
        <p:nvSpPr>
          <p:cNvPr id="3" name="Content Placeholder 2">
            <a:extLst>
              <a:ext uri="{FF2B5EF4-FFF2-40B4-BE49-F238E27FC236}">
                <a16:creationId xmlns:a16="http://schemas.microsoft.com/office/drawing/2014/main" id="{180A16AB-1E27-ABD5-2142-68CE2F594880}"/>
              </a:ext>
            </a:extLst>
          </p:cNvPr>
          <p:cNvSpPr>
            <a:spLocks noGrp="1"/>
          </p:cNvSpPr>
          <p:nvPr>
            <p:ph idx="1"/>
          </p:nvPr>
        </p:nvSpPr>
        <p:spPr>
          <a:xfrm>
            <a:off x="1087438" y="1690688"/>
            <a:ext cx="10515600" cy="4486275"/>
          </a:xfrm>
        </p:spPr>
        <p:txBody>
          <a:bodyPr>
            <a:normAutofit fontScale="55000" lnSpcReduction="20000"/>
          </a:bodyPr>
          <a:lstStyle/>
          <a:p>
            <a:pPr marL="0" indent="0">
              <a:buNone/>
            </a:pPr>
            <a:r>
              <a:rPr lang="en-US" altLang="en-US" dirty="0"/>
              <a:t>When the update of the skill standards began in 2022, most faculty focus group members hadn’t used the skill standards previously. However, that changed dramatically by the end of the process. </a:t>
            </a:r>
          </a:p>
          <a:p>
            <a:pPr marL="0" indent="0">
              <a:buNone/>
            </a:pPr>
            <a:r>
              <a:rPr lang="en-US" altLang="en-US" b="1" dirty="0"/>
              <a:t>Before:</a:t>
            </a:r>
          </a:p>
          <a:p>
            <a:r>
              <a:rPr lang="en-US" dirty="0"/>
              <a:t>60% of the participants were ‘not aware at all,’ or only ‘somewhat aware’ of the skill standards.</a:t>
            </a:r>
          </a:p>
          <a:p>
            <a:r>
              <a:rPr lang="en-US" dirty="0"/>
              <a:t>65% of the respondents’ affiliated institutions only ‘sometimes’ or ‘not at all’ supported the use and implementation of skill standards. </a:t>
            </a:r>
          </a:p>
          <a:p>
            <a:r>
              <a:rPr lang="en-US" dirty="0"/>
              <a:t>50% of respondents had never used the skill standards, 35% referenced them annually, and 15% quarterly.</a:t>
            </a:r>
          </a:p>
          <a:p>
            <a:pPr marL="0" indent="0">
              <a:buNone/>
            </a:pPr>
            <a:r>
              <a:rPr lang="en-US" altLang="en-US" b="1" dirty="0"/>
              <a:t>After: </a:t>
            </a:r>
          </a:p>
          <a:p>
            <a:r>
              <a:rPr lang="en-US" altLang="en-US" dirty="0"/>
              <a:t>By the end of the process, over 75% of faculty focus group members said the standards were relevant and useful to their work.*</a:t>
            </a:r>
          </a:p>
          <a:p>
            <a:pPr marL="0" indent="0">
              <a:buNone/>
            </a:pPr>
            <a:r>
              <a:rPr lang="en-US" altLang="en-US" b="1" dirty="0"/>
              <a:t>Today: </a:t>
            </a:r>
          </a:p>
          <a:p>
            <a:r>
              <a:rPr lang="en-US" altLang="en-US" dirty="0"/>
              <a:t>Three of the eight teaching focus areas (critical work functions) must be included in your PDP. We’ll explain which ones and help you to understand how to use them. </a:t>
            </a:r>
            <a:endParaRPr lang="en-US" dirty="0"/>
          </a:p>
        </p:txBody>
      </p:sp>
      <p:sp>
        <p:nvSpPr>
          <p:cNvPr id="6" name="Footer Placeholder 5">
            <a:extLst>
              <a:ext uri="{FF2B5EF4-FFF2-40B4-BE49-F238E27FC236}">
                <a16:creationId xmlns:a16="http://schemas.microsoft.com/office/drawing/2014/main" id="{DF05F8C8-01C0-FD59-7065-ED3D58E95FC0}"/>
              </a:ext>
            </a:extLst>
          </p:cNvPr>
          <p:cNvSpPr>
            <a:spLocks noGrp="1"/>
          </p:cNvSpPr>
          <p:nvPr>
            <p:ph type="ftr" sz="quarter" idx="11"/>
          </p:nvPr>
        </p:nvSpPr>
        <p:spPr>
          <a:xfrm>
            <a:off x="1087438" y="6310312"/>
            <a:ext cx="6478145" cy="365125"/>
          </a:xfrm>
        </p:spPr>
        <p:txBody>
          <a:bodyPr/>
          <a:lstStyle/>
          <a:p>
            <a:pPr algn="l"/>
            <a:r>
              <a:rPr lang="en-US" dirty="0"/>
              <a:t>*Survey conducted with 42 faculty focus group members, February 2023</a:t>
            </a:r>
          </a:p>
        </p:txBody>
      </p:sp>
    </p:spTree>
    <p:extLst>
      <p:ext uri="{BB962C8B-B14F-4D97-AF65-F5344CB8AC3E}">
        <p14:creationId xmlns:p14="http://schemas.microsoft.com/office/powerpoint/2010/main" val="270211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5031-9B2C-3B5A-E69C-0132655BCE9F}"/>
              </a:ext>
            </a:extLst>
          </p:cNvPr>
          <p:cNvSpPr>
            <a:spLocks noGrp="1"/>
          </p:cNvSpPr>
          <p:nvPr>
            <p:ph type="title"/>
          </p:nvPr>
        </p:nvSpPr>
        <p:spPr>
          <a:xfrm>
            <a:off x="1086678" y="365125"/>
            <a:ext cx="10515600" cy="1325563"/>
          </a:xfrm>
        </p:spPr>
        <p:txBody>
          <a:bodyPr>
            <a:normAutofit/>
          </a:bodyPr>
          <a:lstStyle/>
          <a:p>
            <a:r>
              <a:rPr lang="en-US" dirty="0"/>
              <a:t>What’s New in the </a:t>
            </a:r>
            <a:br>
              <a:rPr lang="en-US" dirty="0"/>
            </a:br>
            <a:r>
              <a:rPr lang="en-US" dirty="0"/>
              <a:t>2024 Skill Standards? </a:t>
            </a:r>
          </a:p>
        </p:txBody>
      </p:sp>
      <p:sp>
        <p:nvSpPr>
          <p:cNvPr id="3" name="Content Placeholder 2">
            <a:extLst>
              <a:ext uri="{FF2B5EF4-FFF2-40B4-BE49-F238E27FC236}">
                <a16:creationId xmlns:a16="http://schemas.microsoft.com/office/drawing/2014/main" id="{5B956018-0346-0B47-5208-BDB908D57C4F}"/>
              </a:ext>
            </a:extLst>
          </p:cNvPr>
          <p:cNvSpPr>
            <a:spLocks noGrp="1"/>
          </p:cNvSpPr>
          <p:nvPr>
            <p:ph idx="1"/>
          </p:nvPr>
        </p:nvSpPr>
        <p:spPr>
          <a:xfrm>
            <a:off x="1086678" y="1825625"/>
            <a:ext cx="10515600" cy="4351338"/>
          </a:xfrm>
        </p:spPr>
        <p:txBody>
          <a:bodyPr>
            <a:normAutofit/>
          </a:bodyPr>
          <a:lstStyle/>
          <a:p>
            <a:r>
              <a:rPr lang="en-US" dirty="0"/>
              <a:t>Integrated competencies focused on inclusion, access, </a:t>
            </a:r>
            <a:br>
              <a:rPr lang="en-US" dirty="0"/>
            </a:br>
            <a:r>
              <a:rPr lang="en-US" dirty="0"/>
              <a:t>and belonging</a:t>
            </a:r>
          </a:p>
          <a:p>
            <a:r>
              <a:rPr lang="en-US" dirty="0"/>
              <a:t>Achievement levels for technical knowledge and performance indicators</a:t>
            </a:r>
          </a:p>
          <a:p>
            <a:r>
              <a:rPr lang="en-US" dirty="0"/>
              <a:t>First comprehensive review and update of the </a:t>
            </a:r>
            <a:br>
              <a:rPr lang="en-US" dirty="0"/>
            </a:br>
            <a:r>
              <a:rPr lang="en-US" dirty="0"/>
              <a:t>Professional-Technical Skill Standards since 2012</a:t>
            </a:r>
          </a:p>
          <a:p>
            <a:endParaRPr lang="en-US" dirty="0"/>
          </a:p>
          <a:p>
            <a:endParaRPr lang="en-US" dirty="0"/>
          </a:p>
        </p:txBody>
      </p:sp>
    </p:spTree>
    <p:extLst>
      <p:ext uri="{BB962C8B-B14F-4D97-AF65-F5344CB8AC3E}">
        <p14:creationId xmlns:p14="http://schemas.microsoft.com/office/powerpoint/2010/main" val="236846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91668-5B8F-6624-496D-5439D7310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367C7-6519-9E3E-059D-239820F38159}"/>
              </a:ext>
            </a:extLst>
          </p:cNvPr>
          <p:cNvSpPr>
            <a:spLocks noGrp="1"/>
          </p:cNvSpPr>
          <p:nvPr>
            <p:ph type="title"/>
          </p:nvPr>
        </p:nvSpPr>
        <p:spPr>
          <a:xfrm>
            <a:off x="1086678" y="365125"/>
            <a:ext cx="10515600" cy="1325563"/>
          </a:xfrm>
        </p:spPr>
        <p:txBody>
          <a:bodyPr>
            <a:normAutofit/>
          </a:bodyPr>
          <a:lstStyle/>
          <a:p>
            <a:r>
              <a:rPr lang="en-US" dirty="0"/>
              <a:t>What’s New in the </a:t>
            </a:r>
            <a:br>
              <a:rPr lang="en-US" dirty="0"/>
            </a:br>
            <a:r>
              <a:rPr lang="en-US" dirty="0"/>
              <a:t>2024 Skill Standards? </a:t>
            </a:r>
          </a:p>
        </p:txBody>
      </p:sp>
      <p:sp>
        <p:nvSpPr>
          <p:cNvPr id="3" name="Content Placeholder 2">
            <a:extLst>
              <a:ext uri="{FF2B5EF4-FFF2-40B4-BE49-F238E27FC236}">
                <a16:creationId xmlns:a16="http://schemas.microsoft.com/office/drawing/2014/main" id="{3F575816-90D4-7669-7AAE-D792834DE947}"/>
              </a:ext>
            </a:extLst>
          </p:cNvPr>
          <p:cNvSpPr>
            <a:spLocks noGrp="1"/>
          </p:cNvSpPr>
          <p:nvPr>
            <p:ph idx="1"/>
          </p:nvPr>
        </p:nvSpPr>
        <p:spPr>
          <a:xfrm>
            <a:off x="1086678" y="1825625"/>
            <a:ext cx="10515600" cy="4351338"/>
          </a:xfrm>
        </p:spPr>
        <p:txBody>
          <a:bodyPr>
            <a:normAutofit fontScale="55000" lnSpcReduction="20000"/>
          </a:bodyPr>
          <a:lstStyle/>
          <a:p>
            <a:pPr marL="0" indent="0">
              <a:buNone/>
            </a:pPr>
            <a:r>
              <a:rPr lang="en-US" dirty="0"/>
              <a:t>Over a two-year period, 42 instructors from prof/tech programs across the CTC system came together to review and update the standards. Their goal? Make the standards more relevant, practical, and inclusive for today’s classrooms. </a:t>
            </a:r>
          </a:p>
          <a:p>
            <a:pPr marL="0" indent="0">
              <a:buNone/>
            </a:pPr>
            <a:r>
              <a:rPr lang="en-US" b="1" dirty="0"/>
              <a:t>Here’s what’s new:</a:t>
            </a:r>
          </a:p>
          <a:p>
            <a:pPr indent="-457200">
              <a:buNone/>
            </a:pPr>
            <a:r>
              <a:rPr lang="en-US" b="1" dirty="0"/>
              <a:t>•    </a:t>
            </a:r>
            <a:r>
              <a:rPr lang="en-US" dirty="0"/>
              <a:t>Integrated competencies focused on inclusion, access, and belonging, helping faculty create equitable and    supportive learning environments</a:t>
            </a:r>
            <a:endParaRPr lang="en-US" b="1" dirty="0"/>
          </a:p>
          <a:p>
            <a:r>
              <a:rPr lang="en-US" dirty="0"/>
              <a:t>Clearer structure and more accessible language throughout</a:t>
            </a:r>
          </a:p>
          <a:p>
            <a:r>
              <a:rPr lang="en-US" dirty="0"/>
              <a:t>Three levels of proficiency to support instructors’ growth over time:</a:t>
            </a:r>
          </a:p>
          <a:p>
            <a:pPr lvl="1"/>
            <a:r>
              <a:rPr lang="en-US" dirty="0"/>
              <a:t>Baseline, Intermediate, and Mastery-level</a:t>
            </a:r>
          </a:p>
          <a:p>
            <a:pPr lvl="1"/>
            <a:r>
              <a:rPr lang="en-US" dirty="0"/>
              <a:t>Faculty developed a self-assessment rubric denoting each level in the skill standards</a:t>
            </a:r>
          </a:p>
          <a:p>
            <a:pPr marL="457200" lvl="1" indent="0">
              <a:buNone/>
            </a:pPr>
            <a:br>
              <a:rPr lang="en-US" dirty="0"/>
            </a:br>
            <a:endParaRPr lang="en-US" dirty="0"/>
          </a:p>
          <a:p>
            <a:pPr lvl="1"/>
            <a:endParaRPr lang="en-US" dirty="0"/>
          </a:p>
          <a:p>
            <a:r>
              <a:rPr lang="en-US" dirty="0"/>
              <a:t>Expanded content in performance indicators and technical knowledge</a:t>
            </a:r>
          </a:p>
          <a:p>
            <a:pPr marL="0" indent="0">
              <a:buNone/>
            </a:pPr>
            <a:endParaRPr lang="en-US" dirty="0"/>
          </a:p>
        </p:txBody>
      </p:sp>
      <p:graphicFrame>
        <p:nvGraphicFramePr>
          <p:cNvPr id="4" name="Table 4">
            <a:extLst>
              <a:ext uri="{FF2B5EF4-FFF2-40B4-BE49-F238E27FC236}">
                <a16:creationId xmlns:a16="http://schemas.microsoft.com/office/drawing/2014/main" id="{57D5A498-5C64-9E08-3860-FE9CBBCE4F4D}"/>
              </a:ext>
            </a:extLst>
          </p:cNvPr>
          <p:cNvGraphicFramePr>
            <a:graphicFrameLocks noGrp="1"/>
          </p:cNvGraphicFramePr>
          <p:nvPr>
            <p:extLst>
              <p:ext uri="{D42A27DB-BD31-4B8C-83A1-F6EECF244321}">
                <p14:modId xmlns:p14="http://schemas.microsoft.com/office/powerpoint/2010/main" val="2004651795"/>
              </p:ext>
            </p:extLst>
          </p:nvPr>
        </p:nvGraphicFramePr>
        <p:xfrm>
          <a:off x="1840614" y="4596924"/>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14609339"/>
                    </a:ext>
                  </a:extLst>
                </a:gridCol>
                <a:gridCol w="2709333">
                  <a:extLst>
                    <a:ext uri="{9D8B030D-6E8A-4147-A177-3AD203B41FA5}">
                      <a16:colId xmlns:a16="http://schemas.microsoft.com/office/drawing/2014/main" val="283747364"/>
                    </a:ext>
                  </a:extLst>
                </a:gridCol>
                <a:gridCol w="2709333">
                  <a:extLst>
                    <a:ext uri="{9D8B030D-6E8A-4147-A177-3AD203B41FA5}">
                      <a16:colId xmlns:a16="http://schemas.microsoft.com/office/drawing/2014/main" val="663871107"/>
                    </a:ext>
                  </a:extLst>
                </a:gridCol>
              </a:tblGrid>
              <a:tr h="370840">
                <a:tc>
                  <a:txBody>
                    <a:bodyPr/>
                    <a:lstStyle/>
                    <a:p>
                      <a:r>
                        <a:rPr lang="en-US" dirty="0">
                          <a:solidFill>
                            <a:schemeClr val="tx1"/>
                          </a:solidFill>
                          <a:latin typeface="Libre Franklin" pitchFamily="2" charset="77"/>
                        </a:rPr>
                        <a:t>Baseline</a:t>
                      </a:r>
                    </a:p>
                  </a:txBody>
                  <a:tcPr>
                    <a:solidFill>
                      <a:srgbClr val="D2E2ED"/>
                    </a:solidFill>
                  </a:tcPr>
                </a:tc>
                <a:tc>
                  <a:txBody>
                    <a:bodyPr/>
                    <a:lstStyle/>
                    <a:p>
                      <a:r>
                        <a:rPr lang="en-US" dirty="0">
                          <a:solidFill>
                            <a:schemeClr val="tx1"/>
                          </a:solidFill>
                          <a:latin typeface="Libre Franklin" pitchFamily="2" charset="77"/>
                        </a:rPr>
                        <a:t>Intermediate</a:t>
                      </a:r>
                    </a:p>
                  </a:txBody>
                  <a:tcPr>
                    <a:solidFill>
                      <a:srgbClr val="EAF3DE"/>
                    </a:solidFill>
                  </a:tcPr>
                </a:tc>
                <a:tc>
                  <a:txBody>
                    <a:bodyPr/>
                    <a:lstStyle/>
                    <a:p>
                      <a:r>
                        <a:rPr lang="en-US" dirty="0">
                          <a:solidFill>
                            <a:schemeClr val="tx1"/>
                          </a:solidFill>
                          <a:latin typeface="Libre Franklin" pitchFamily="2" charset="77"/>
                        </a:rPr>
                        <a:t>Mastery-level</a:t>
                      </a:r>
                    </a:p>
                  </a:txBody>
                  <a:tcPr>
                    <a:solidFill>
                      <a:srgbClr val="FFFCD2"/>
                    </a:solidFill>
                  </a:tcPr>
                </a:tc>
                <a:extLst>
                  <a:ext uri="{0D108BD9-81ED-4DB2-BD59-A6C34878D82A}">
                    <a16:rowId xmlns:a16="http://schemas.microsoft.com/office/drawing/2014/main" val="965418928"/>
                  </a:ext>
                </a:extLst>
              </a:tr>
            </a:tbl>
          </a:graphicData>
        </a:graphic>
      </p:graphicFrame>
    </p:spTree>
    <p:extLst>
      <p:ext uri="{BB962C8B-B14F-4D97-AF65-F5344CB8AC3E}">
        <p14:creationId xmlns:p14="http://schemas.microsoft.com/office/powerpoint/2010/main" val="95711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2FED3-0CC8-BB8D-9C74-66B96F8BD2F0}"/>
              </a:ext>
            </a:extLst>
          </p:cNvPr>
          <p:cNvSpPr>
            <a:spLocks noGrp="1"/>
          </p:cNvSpPr>
          <p:nvPr>
            <p:ph type="ctrTitle"/>
          </p:nvPr>
        </p:nvSpPr>
        <p:spPr/>
        <p:txBody>
          <a:bodyPr/>
          <a:lstStyle/>
          <a:p>
            <a:pPr algn="l"/>
            <a:r>
              <a:rPr lang="en-US" dirty="0"/>
              <a:t>Skill Standards Components</a:t>
            </a:r>
          </a:p>
        </p:txBody>
      </p:sp>
      <p:sp>
        <p:nvSpPr>
          <p:cNvPr id="5" name="Subtitle 4">
            <a:extLst>
              <a:ext uri="{FF2B5EF4-FFF2-40B4-BE49-F238E27FC236}">
                <a16:creationId xmlns:a16="http://schemas.microsoft.com/office/drawing/2014/main" id="{E7F0C7C8-755C-EE97-5080-DE48C4F1C122}"/>
              </a:ext>
            </a:extLst>
          </p:cNvPr>
          <p:cNvSpPr>
            <a:spLocks noGrp="1"/>
          </p:cNvSpPr>
          <p:nvPr>
            <p:ph type="subTitle" idx="1"/>
          </p:nvPr>
        </p:nvSpPr>
        <p:spPr/>
        <p:txBody>
          <a:bodyPr/>
          <a:lstStyle/>
          <a:p>
            <a:pPr algn="l"/>
            <a:r>
              <a:rPr lang="en-US" dirty="0"/>
              <a:t>Learn what makes up the skill standards.</a:t>
            </a:r>
          </a:p>
        </p:txBody>
      </p:sp>
    </p:spTree>
    <p:extLst>
      <p:ext uri="{BB962C8B-B14F-4D97-AF65-F5344CB8AC3E}">
        <p14:creationId xmlns:p14="http://schemas.microsoft.com/office/powerpoint/2010/main" val="3194338327"/>
      </p:ext>
    </p:extLst>
  </p:cSld>
  <p:clrMapOvr>
    <a:masterClrMapping/>
  </p:clrMapOvr>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10880</TotalTime>
  <Words>4058</Words>
  <Application>Microsoft Macintosh PowerPoint</Application>
  <PresentationFormat>Widescreen</PresentationFormat>
  <Paragraphs>354</Paragraphs>
  <Slides>35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Libre Franklin SemiBold</vt:lpstr>
      <vt:lpstr>Cambria</vt:lpstr>
      <vt:lpstr>Arial</vt:lpstr>
      <vt:lpstr>Libre Franklin</vt:lpstr>
      <vt:lpstr>Libre Franklin Medium</vt:lpstr>
      <vt:lpstr>Calibri</vt:lpstr>
      <vt:lpstr>1_Office Theme</vt:lpstr>
      <vt:lpstr>Skill Standards for Professional-Technical College Instructors</vt:lpstr>
      <vt:lpstr>What Are the Skill Standards for Professional-Technical Faculty?</vt:lpstr>
      <vt:lpstr>Understanding the Skill Standards and Why They Matter</vt:lpstr>
      <vt:lpstr>PowerPoint Presentation</vt:lpstr>
      <vt:lpstr>Required by Law: What You Need to Know</vt:lpstr>
      <vt:lpstr>New to Skill Standards? You’re Not Alone.</vt:lpstr>
      <vt:lpstr>What’s New in the  2024 Skill Standards? </vt:lpstr>
      <vt:lpstr>What’s New in the  2024 Skill Standards? </vt:lpstr>
      <vt:lpstr>Skill Standards Components</vt:lpstr>
      <vt:lpstr>Skill Standards Taxonomy</vt:lpstr>
      <vt:lpstr>What Are Critical Work  Functions (CWFs)?</vt:lpstr>
      <vt:lpstr>Critical Work Functions</vt:lpstr>
      <vt:lpstr>What Are Key Activities (KAs)?</vt:lpstr>
      <vt:lpstr>What Are Performance Indicators (PI)?</vt:lpstr>
      <vt:lpstr>What Is Technical Knowledge (TK)?</vt:lpstr>
      <vt:lpstr>Skill Standards Preview</vt:lpstr>
      <vt:lpstr>Professional Development Plans</vt:lpstr>
      <vt:lpstr>What’s the Benefit of a Professional Development Plan (PDP)?</vt:lpstr>
      <vt:lpstr>What’s Required For My PDP?</vt:lpstr>
      <vt:lpstr>Step One: Incorporate Required CWFs Into PDP Template</vt:lpstr>
      <vt:lpstr>Step Two: Incorporate Your Choice of Additional Performance Outcomes Into PDP Template</vt:lpstr>
      <vt:lpstr>PDP Elements: What, How, When?</vt:lpstr>
      <vt:lpstr> Sample 1: Initial 3-Year Professional and Technical Certification Plan </vt:lpstr>
      <vt:lpstr>Sample 1: Initial 3-Year Professional and Technical Certification Plan (Continued)</vt:lpstr>
      <vt:lpstr>Sample 2: Initial 3-Year Professional and Technical Certification Plan</vt:lpstr>
      <vt:lpstr>Questions &amp; Observations</vt:lpstr>
      <vt:lpstr>Skill Standards Update</vt:lpstr>
      <vt:lpstr>Faculty-Led Process Behind the 2024 Skill Standards</vt:lpstr>
      <vt:lpstr>Faculty Considered the Following When Updating the 2012 Skill Standards</vt:lpstr>
      <vt:lpstr>Ten New Instructional Themes Integrated into the Updated Skill Standards</vt:lpstr>
      <vt:lpstr>Faculty Feedback Verified the Updated Skill Standards</vt:lpstr>
      <vt:lpstr>Let’s Recap: What’s New in 2024?</vt:lpstr>
      <vt:lpstr>Thanks &amp; Next Steps</vt:lpstr>
      <vt:lpstr>Resources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Washington State  Skill Standards for Professional-Technical Faculty   </dc:title>
  <dc:creator>Dominique Wilson</dc:creator>
  <cp:lastModifiedBy>Ricardo Ibarra</cp:lastModifiedBy>
  <cp:revision>60</cp:revision>
  <cp:lastPrinted>2025-05-30T23:27:48Z</cp:lastPrinted>
  <dcterms:created xsi:type="dcterms:W3CDTF">2025-04-05T21:49:22Z</dcterms:created>
  <dcterms:modified xsi:type="dcterms:W3CDTF">2025-06-27T18:28:29Z</dcterms:modified>
</cp:coreProperties>
</file>